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76" r:id="rId5"/>
    <p:sldId id="662" r:id="rId6"/>
    <p:sldId id="666" r:id="rId7"/>
    <p:sldId id="661" r:id="rId8"/>
    <p:sldId id="596" r:id="rId9"/>
    <p:sldId id="665" r:id="rId10"/>
    <p:sldId id="652" r:id="rId11"/>
    <p:sldId id="663" r:id="rId12"/>
    <p:sldId id="730" r:id="rId13"/>
    <p:sldId id="777" r:id="rId14"/>
    <p:sldId id="667" r:id="rId15"/>
    <p:sldId id="668" r:id="rId16"/>
    <p:sldId id="955" r:id="rId17"/>
    <p:sldId id="957" r:id="rId18"/>
    <p:sldId id="958" r:id="rId19"/>
    <p:sldId id="670" r:id="rId20"/>
    <p:sldId id="671" r:id="rId21"/>
    <p:sldId id="672" r:id="rId22"/>
    <p:sldId id="875" r:id="rId23"/>
    <p:sldId id="956" r:id="rId24"/>
    <p:sldId id="778" r:id="rId25"/>
    <p:sldId id="779" r:id="rId26"/>
    <p:sldId id="673" r:id="rId27"/>
    <p:sldId id="674" r:id="rId28"/>
    <p:sldId id="675" r:id="rId29"/>
    <p:sldId id="676" r:id="rId30"/>
    <p:sldId id="677" r:id="rId31"/>
    <p:sldId id="678" r:id="rId32"/>
    <p:sldId id="679" r:id="rId33"/>
    <p:sldId id="683" r:id="rId34"/>
    <p:sldId id="681" r:id="rId35"/>
    <p:sldId id="682" r:id="rId36"/>
    <p:sldId id="680" r:id="rId37"/>
    <p:sldId id="697" r:id="rId38"/>
    <p:sldId id="878" r:id="rId39"/>
    <p:sldId id="879" r:id="rId40"/>
    <p:sldId id="684" r:id="rId41"/>
    <p:sldId id="880" r:id="rId42"/>
    <p:sldId id="876" r:id="rId43"/>
    <p:sldId id="877" r:id="rId44"/>
    <p:sldId id="881" r:id="rId45"/>
    <p:sldId id="884" r:id="rId46"/>
    <p:sldId id="887" r:id="rId47"/>
    <p:sldId id="888" r:id="rId48"/>
    <p:sldId id="889" r:id="rId49"/>
    <p:sldId id="890" r:id="rId50"/>
    <p:sldId id="891" r:id="rId51"/>
    <p:sldId id="892" r:id="rId52"/>
    <p:sldId id="882" r:id="rId53"/>
    <p:sldId id="947" r:id="rId54"/>
    <p:sldId id="948" r:id="rId55"/>
    <p:sldId id="949" r:id="rId56"/>
    <p:sldId id="950" r:id="rId57"/>
    <p:sldId id="885" r:id="rId58"/>
    <p:sldId id="959" r:id="rId59"/>
    <p:sldId id="953" r:id="rId60"/>
    <p:sldId id="954" r:id="rId61"/>
    <p:sldId id="951" r:id="rId62"/>
    <p:sldId id="952" r:id="rId63"/>
    <p:sldId id="960" r:id="rId64"/>
    <p:sldId id="780" r:id="rId65"/>
    <p:sldId id="886" r:id="rId66"/>
    <p:sldId id="689" r:id="rId67"/>
    <p:sldId id="690" r:id="rId68"/>
    <p:sldId id="688" r:id="rId69"/>
    <p:sldId id="691" r:id="rId70"/>
    <p:sldId id="841" r:id="rId71"/>
    <p:sldId id="842" r:id="rId72"/>
    <p:sldId id="843" r:id="rId73"/>
    <p:sldId id="844" r:id="rId74"/>
    <p:sldId id="845" r:id="rId75"/>
    <p:sldId id="790" r:id="rId76"/>
    <p:sldId id="963" r:id="rId77"/>
    <p:sldId id="782" r:id="rId78"/>
    <p:sldId id="783" r:id="rId79"/>
    <p:sldId id="784" r:id="rId80"/>
    <p:sldId id="785" r:id="rId81"/>
    <p:sldId id="786" r:id="rId82"/>
    <p:sldId id="787" r:id="rId83"/>
    <p:sldId id="788" r:id="rId84"/>
    <p:sldId id="686" r:id="rId85"/>
    <p:sldId id="693" r:id="rId86"/>
    <p:sldId id="792" r:id="rId87"/>
    <p:sldId id="793" r:id="rId88"/>
    <p:sldId id="799" r:id="rId89"/>
    <p:sldId id="720" r:id="rId90"/>
    <p:sldId id="724" r:id="rId91"/>
    <p:sldId id="725" r:id="rId92"/>
    <p:sldId id="726" r:id="rId93"/>
    <p:sldId id="727" r:id="rId94"/>
    <p:sldId id="729" r:id="rId95"/>
    <p:sldId id="728" r:id="rId96"/>
    <p:sldId id="800" r:id="rId97"/>
    <p:sldId id="795" r:id="rId98"/>
    <p:sldId id="796" r:id="rId99"/>
    <p:sldId id="797" r:id="rId100"/>
    <p:sldId id="801" r:id="rId101"/>
    <p:sldId id="628" r:id="rId102"/>
    <p:sldId id="262"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z15091662"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62D0"/>
    <a:srgbClr val="FF914D"/>
    <a:srgbClr val="68BC36"/>
    <a:srgbClr val="00BFC0"/>
    <a:srgbClr val="E52C19"/>
    <a:srgbClr val="7AC344"/>
    <a:srgbClr val="47A2F2"/>
    <a:srgbClr val="78C444"/>
    <a:srgbClr val="78C445"/>
    <a:srgbClr val="EF8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23" d="100"/>
          <a:sy n="123" d="100"/>
        </p:scale>
        <p:origin x="-112" y="-240"/>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commentAuthors" Target="commentAuthors.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BF38C-771C-4AF9-93FD-25ABF3662D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48966-4EDE-41AF-BDBC-F57722DA16B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418"/>
          </a:xfrm>
          <a:prstGeom prst="rect">
            <a:avLst/>
          </a:prstGeom>
        </p:spPr>
      </p:pic>
      <p:sp>
        <p:nvSpPr>
          <p:cNvPr id="2" name="标题 1"/>
          <p:cNvSpPr>
            <a:spLocks noGrp="1"/>
          </p:cNvSpPr>
          <p:nvPr>
            <p:ph type="ctrTitle"/>
          </p:nvPr>
        </p:nvSpPr>
        <p:spPr>
          <a:xfrm>
            <a:off x="2330824" y="2501153"/>
            <a:ext cx="9144000" cy="1116386"/>
          </a:xfrm>
        </p:spPr>
        <p:txBody>
          <a:bodyPr anchor="b">
            <a:normAutofit/>
          </a:bodyPr>
          <a:lstStyle>
            <a:lvl1pPr algn="r">
              <a:defRPr sz="44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7642414" y="3815560"/>
            <a:ext cx="3832410" cy="1670839"/>
          </a:xfrm>
        </p:spPr>
        <p:txBody>
          <a:bodyPr anchor="ctr" anchorCtr="0">
            <a:normAutofit/>
          </a:bodyPr>
          <a:lstStyle>
            <a:lvl1pPr marL="0" indent="0" algn="r">
              <a:lnSpc>
                <a:spcPct val="150000"/>
              </a:lnSpc>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主讲部门：</a:t>
            </a:r>
            <a:r>
              <a:rPr lang="en-US" altLang="zh-CN" dirty="0" smtClean="0"/>
              <a:t>XXXXXX</a:t>
            </a:r>
            <a:endParaRPr lang="en-US" altLang="zh-CN" dirty="0" smtClean="0"/>
          </a:p>
          <a:p>
            <a:r>
              <a:rPr lang="zh-CN" altLang="en-US" dirty="0" smtClean="0"/>
              <a:t>主讲人：</a:t>
            </a:r>
            <a:r>
              <a:rPr lang="en-US" altLang="zh-CN" dirty="0" smtClean="0"/>
              <a:t>XXX</a:t>
            </a:r>
            <a:endParaRPr lang="en-US" altLang="zh-CN" dirty="0" smtClean="0"/>
          </a:p>
          <a:p>
            <a:r>
              <a:rPr lang="en-US" altLang="zh-CN" dirty="0" smtClean="0"/>
              <a:t>2016.04</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29621"/>
            <a:ext cx="10515600" cy="981635"/>
          </a:xfrm>
        </p:spPr>
        <p:txBody>
          <a:bodyPr>
            <a:normAutofit/>
          </a:bodyPr>
          <a:lstStyle>
            <a:lvl1pPr>
              <a:defRPr sz="3600" b="1">
                <a:solidFill>
                  <a:srgbClr val="1C4FA2"/>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607129"/>
            <a:ext cx="10515600" cy="4627416"/>
          </a:xfrm>
        </p:spPr>
        <p:txBody>
          <a:bodyPr/>
          <a:lstStyle>
            <a:lvl1pPr marL="457200" indent="-4572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1pPr>
            <a:lvl2pPr marL="800100" indent="-3429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2pPr>
            <a:lvl3pPr marL="1257300" indent="-34290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3pPr>
            <a:lvl4pPr marL="1657350" indent="-28575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4pPr>
            <a:lvl5pPr marL="2114550" indent="-285750" algn="l">
              <a:lnSpc>
                <a:spcPct val="150000"/>
              </a:lnSpc>
              <a:buFont typeface="Arial" panose="020B0604020202020204" pitchFamily="34" charset="0"/>
              <a:buChar char="•"/>
              <a:defRPr>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矩形 8"/>
          <p:cNvSpPr/>
          <p:nvPr userDrawn="1"/>
        </p:nvSpPr>
        <p:spPr>
          <a:xfrm>
            <a:off x="596153" y="321363"/>
            <a:ext cx="206188" cy="798151"/>
          </a:xfrm>
          <a:prstGeom prst="rect">
            <a:avLst/>
          </a:prstGeom>
          <a:solidFill>
            <a:srgbClr val="1C4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198" y="-166253"/>
            <a:ext cx="1773382" cy="177338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41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3" name="页脚占位符 2"/>
          <p:cNvSpPr>
            <a:spLocks noGrp="1"/>
          </p:cNvSpPr>
          <p:nvPr>
            <p:ph type="ftr" sz="quarter" idx="11"/>
          </p:nvPr>
        </p:nvSpPr>
        <p:spPr>
          <a:xfrm>
            <a:off x="4038600" y="6356350"/>
            <a:ext cx="4114800" cy="365125"/>
          </a:xfrm>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2"/>
          </p:nvPr>
        </p:nvSpPr>
        <p:spPr/>
        <p:txBody>
          <a:bodyPr/>
          <a:p>
            <a:pPr lvl="0" algn="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EFA72-B597-4764-8F40-16D6E0462F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CFE31-5CE2-411D-9BC3-09733CB3E56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smtClean="0"/>
              <a:t>Java</a:t>
            </a:r>
            <a:r>
              <a:rPr lang="zh-CN" altLang="en-US" dirty="0" smtClean="0"/>
              <a:t>虚拟机实现从深入到放弃</a:t>
            </a:r>
            <a:endParaRPr lang="en-US" altLang="zh-CN" dirty="0" smtClean="0"/>
          </a:p>
        </p:txBody>
      </p:sp>
      <p:sp>
        <p:nvSpPr>
          <p:cNvPr id="3" name="副标题 2"/>
          <p:cNvSpPr>
            <a:spLocks noGrp="1"/>
          </p:cNvSpPr>
          <p:nvPr>
            <p:ph type="subTitle" idx="1"/>
          </p:nvPr>
        </p:nvSpPr>
        <p:spPr/>
        <p:txBody>
          <a:bodyPr/>
          <a:lstStyle/>
          <a:p>
            <a:r>
              <a:rPr lang="zh-CN" altLang="en-US" dirty="0" smtClean="0"/>
              <a:t>主讲人：阿瞒</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虚拟机规范 </a:t>
            </a:r>
            <a:r>
              <a:rPr lang="en-US" altLang="zh-CN" dirty="0"/>
              <a:t>vs Java</a:t>
            </a:r>
            <a:r>
              <a:rPr lang="zh-CN" altLang="en-US" dirty="0"/>
              <a:t>虚拟机实现</a:t>
            </a:r>
            <a:endParaRPr lang="zh-CN" altLang="en-US" dirty="0"/>
          </a:p>
        </p:txBody>
      </p:sp>
      <p:sp>
        <p:nvSpPr>
          <p:cNvPr id="3" name="文本框 2"/>
          <p:cNvSpPr txBox="1"/>
          <p:nvPr/>
        </p:nvSpPr>
        <p:spPr>
          <a:xfrm>
            <a:off x="483870" y="1733550"/>
            <a:ext cx="10768330" cy="4523105"/>
          </a:xfrm>
          <a:prstGeom prst="rect">
            <a:avLst/>
          </a:prstGeom>
          <a:noFill/>
        </p:spPr>
        <p:txBody>
          <a:bodyPr wrap="square" rtlCol="0">
            <a:spAutoFit/>
          </a:bodyPr>
          <a:p>
            <a:r>
              <a:rPr lang="en-US" altLang="zh-CN"/>
              <a:t>Java</a:t>
            </a:r>
            <a:r>
              <a:rPr lang="zh-CN" altLang="en-US"/>
              <a:t>虚拟机规范：</a:t>
            </a:r>
            <a:endParaRPr lang="zh-CN" altLang="en-US"/>
          </a:p>
          <a:p>
            <a:r>
              <a:rPr lang="zh-CN" altLang="en-US"/>
              <a:t>https://docs.oracle.com/javase/specs/index.html</a:t>
            </a:r>
            <a:endParaRPr lang="zh-CN" altLang="en-US"/>
          </a:p>
          <a:p>
            <a:endParaRPr lang="zh-CN" altLang="en-US"/>
          </a:p>
          <a:p>
            <a:r>
              <a:rPr lang="en-US" altLang="zh-CN" dirty="0">
                <a:sym typeface="+mn-ea"/>
              </a:rPr>
              <a:t>Java</a:t>
            </a:r>
            <a:r>
              <a:rPr lang="zh-CN" altLang="en-US" dirty="0">
                <a:sym typeface="+mn-ea"/>
              </a:rPr>
              <a:t>虚拟机实现</a:t>
            </a:r>
            <a:r>
              <a:rPr lang="en-US" altLang="zh-CN" dirty="0">
                <a:sym typeface="+mn-ea"/>
              </a:rPr>
              <a:t>(Hotspot)</a:t>
            </a:r>
            <a:r>
              <a:rPr lang="en-US" altLang="zh-CN" dirty="0">
                <a:sym typeface="+mn-ea"/>
              </a:rPr>
              <a:t>:</a:t>
            </a:r>
            <a:endParaRPr lang="zh-CN" altLang="en-US" dirty="0">
              <a:sym typeface="+mn-ea"/>
            </a:endParaRPr>
          </a:p>
          <a:p>
            <a:r>
              <a:rPr lang="en-US" altLang="zh-CN" dirty="0">
                <a:sym typeface="+mn-ea"/>
              </a:rPr>
              <a:t>HotSpot</a:t>
            </a:r>
            <a:r>
              <a:rPr lang="zh-CN" altLang="en-US" dirty="0">
                <a:sym typeface="+mn-ea"/>
              </a:rPr>
              <a:t>：http://openjdk.java.net/groups/hotspot/</a:t>
            </a:r>
            <a:endParaRPr lang="zh-CN" altLang="en-US" dirty="0">
              <a:sym typeface="+mn-ea"/>
            </a:endParaRPr>
          </a:p>
          <a:p>
            <a:r>
              <a:rPr lang="zh-CN" altLang="en-US" dirty="0">
                <a:sym typeface="+mn-ea"/>
              </a:rPr>
              <a:t>https://docs.oracle.com/javase/8/docs/technotes/guides/vm/gctuning/index.html</a:t>
            </a:r>
            <a:endParaRPr lang="zh-CN" altLang="en-US" dirty="0">
              <a:sym typeface="+mn-ea"/>
            </a:endParaRPr>
          </a:p>
          <a:p>
            <a:endParaRPr lang="zh-CN" altLang="en-US" dirty="0">
              <a:sym typeface="+mn-ea"/>
            </a:endParaRPr>
          </a:p>
          <a:p>
            <a:endParaRPr lang="zh-CN" altLang="en-US" dirty="0">
              <a:sym typeface="+mn-ea"/>
            </a:endParaRPr>
          </a:p>
          <a:p>
            <a:r>
              <a:rPr lang="en-US" altLang="zh-CN" dirty="0">
                <a:sym typeface="+mn-ea"/>
              </a:rPr>
              <a:t>1. </a:t>
            </a:r>
            <a:r>
              <a:rPr lang="zh-CN" altLang="en-US" dirty="0">
                <a:sym typeface="+mn-ea"/>
              </a:rPr>
              <a:t>方法区是</a:t>
            </a:r>
            <a:r>
              <a:rPr lang="en-US" altLang="zh-CN">
                <a:sym typeface="+mn-ea"/>
              </a:rPr>
              <a:t>Java</a:t>
            </a:r>
            <a:r>
              <a:rPr lang="zh-CN" altLang="en-US">
                <a:sym typeface="+mn-ea"/>
              </a:rPr>
              <a:t>虚拟机规范里面的内容</a:t>
            </a:r>
            <a:endParaRPr lang="zh-CN" altLang="en-US">
              <a:sym typeface="+mn-ea"/>
            </a:endParaRPr>
          </a:p>
          <a:p>
            <a:endParaRPr lang="zh-CN" altLang="en-US" dirty="0">
              <a:sym typeface="+mn-ea"/>
            </a:endParaRPr>
          </a:p>
          <a:p>
            <a:r>
              <a:rPr lang="en-US" altLang="zh-CN" dirty="0">
                <a:sym typeface="+mn-ea"/>
              </a:rPr>
              <a:t>2. </a:t>
            </a:r>
            <a:r>
              <a:rPr lang="zh-CN" altLang="en-US" dirty="0">
                <a:sym typeface="+mn-ea"/>
              </a:rPr>
              <a:t>永久代</a:t>
            </a:r>
            <a:r>
              <a:rPr lang="en-US" altLang="zh-CN" dirty="0">
                <a:sym typeface="+mn-ea"/>
              </a:rPr>
              <a:t>/</a:t>
            </a:r>
            <a:r>
              <a:rPr lang="zh-CN" altLang="zh-CN" dirty="0">
                <a:sym typeface="+mn-ea"/>
              </a:rPr>
              <a:t>元空间都是</a:t>
            </a:r>
            <a:r>
              <a:rPr lang="en-US" altLang="zh-CN" dirty="0">
                <a:sym typeface="+mn-ea"/>
              </a:rPr>
              <a:t>HotSpot</a:t>
            </a:r>
            <a:r>
              <a:rPr lang="zh-CN" altLang="en-US" dirty="0">
                <a:sym typeface="+mn-ea"/>
              </a:rPr>
              <a:t>里面的内容</a:t>
            </a:r>
            <a:endParaRPr lang="zh-CN" altLang="en-US" dirty="0">
              <a:sym typeface="+mn-ea"/>
            </a:endParaRPr>
          </a:p>
          <a:p>
            <a:endParaRPr lang="zh-CN" altLang="en-US" dirty="0">
              <a:sym typeface="+mn-ea"/>
            </a:endParaRPr>
          </a:p>
          <a:p>
            <a:r>
              <a:rPr lang="en-US" altLang="zh-CN" dirty="0">
                <a:sym typeface="+mn-ea"/>
              </a:rPr>
              <a:t>3. JIT(</a:t>
            </a:r>
            <a:r>
              <a:rPr lang="zh-CN" altLang="zh-CN" dirty="0">
                <a:sym typeface="+mn-ea"/>
              </a:rPr>
              <a:t>即时编译器</a:t>
            </a:r>
            <a:r>
              <a:rPr lang="en-US" altLang="zh-CN" dirty="0">
                <a:sym typeface="+mn-ea"/>
              </a:rPr>
              <a:t>)</a:t>
            </a:r>
            <a:r>
              <a:rPr lang="zh-CN" altLang="zh-CN" dirty="0">
                <a:sym typeface="+mn-ea"/>
              </a:rPr>
              <a:t>是</a:t>
            </a:r>
            <a:r>
              <a:rPr lang="en-US" altLang="zh-CN" dirty="0">
                <a:sym typeface="+mn-ea"/>
              </a:rPr>
              <a:t>HotSpot</a:t>
            </a:r>
            <a:r>
              <a:rPr lang="zh-CN" altLang="en-US" dirty="0">
                <a:sym typeface="+mn-ea"/>
              </a:rPr>
              <a:t>里面的内容，规范里面并没有</a:t>
            </a:r>
            <a:endParaRPr lang="zh-CN" altLang="en-US" dirty="0">
              <a:sym typeface="+mn-ea"/>
            </a:endParaRPr>
          </a:p>
          <a:p>
            <a:endParaRPr lang="zh-CN" altLang="en-US" dirty="0">
              <a:sym typeface="+mn-ea"/>
            </a:endParaRPr>
          </a:p>
          <a:p>
            <a:r>
              <a:rPr lang="en-US" altLang="zh-CN" dirty="0">
                <a:sym typeface="+mn-ea"/>
              </a:rPr>
              <a:t>4. </a:t>
            </a:r>
            <a:r>
              <a:rPr lang="zh-CN" altLang="en-US" dirty="0">
                <a:sym typeface="+mn-ea"/>
              </a:rPr>
              <a:t>分代垃圾收集策略是</a:t>
            </a:r>
            <a:r>
              <a:rPr lang="en-US" altLang="zh-CN" dirty="0">
                <a:sym typeface="+mn-ea"/>
              </a:rPr>
              <a:t>HotSpot</a:t>
            </a:r>
            <a:r>
              <a:rPr lang="zh-CN" altLang="en-US" dirty="0">
                <a:sym typeface="+mn-ea"/>
              </a:rPr>
              <a:t>里面的内容，规范里面并没有提及垃圾收集的相关策略</a:t>
            </a:r>
            <a:endParaRPr lang="zh-CN" altLang="en-US" dirty="0">
              <a:sym typeface="+mn-ea"/>
            </a:endParaRPr>
          </a:p>
          <a:p>
            <a:endParaRPr lang="zh-CN" altLang="zh-CN" dirty="0">
              <a:sym typeface="+mn-ea"/>
            </a:endParaRPr>
          </a:p>
        </p:txBody>
      </p:sp>
      <p:graphicFrame>
        <p:nvGraphicFramePr>
          <p:cNvPr id="4" name="对象 3">
            <a:hlinkClick r:id="" action="ppaction://ole?verb="/>
          </p:cNvPr>
          <p:cNvGraphicFramePr>
            <a:graphicFrameLocks noChangeAspect="1"/>
          </p:cNvGraphicFramePr>
          <p:nvPr/>
        </p:nvGraphicFramePr>
        <p:xfrm>
          <a:off x="5494020" y="1733550"/>
          <a:ext cx="748030" cy="579120"/>
        </p:xfrm>
        <a:graphic>
          <a:graphicData uri="http://schemas.openxmlformats.org/presentationml/2006/ole">
            <mc:AlternateContent xmlns:mc="http://schemas.openxmlformats.org/markup-compatibility/2006">
              <mc:Choice xmlns:v="urn:schemas-microsoft-com:vml" Requires="v">
                <p:oleObj spid="_x0000_s1025" name="" r:id="rId1" imgW="708025" imgH="560705" progId="Package">
                  <p:embed/>
                </p:oleObj>
              </mc:Choice>
              <mc:Fallback>
                <p:oleObj name="" r:id="rId1" imgW="708025" imgH="560705" progId="Package">
                  <p:embed/>
                  <p:pic>
                    <p:nvPicPr>
                      <p:cNvPr id="0" name="图片 1024"/>
                      <p:cNvPicPr/>
                      <p:nvPr/>
                    </p:nvPicPr>
                    <p:blipFill>
                      <a:blip r:embed="rId2"/>
                      <a:stretch>
                        <a:fillRect/>
                      </a:stretch>
                    </p:blipFill>
                    <p:spPr>
                      <a:xfrm>
                        <a:off x="5494020" y="1733550"/>
                        <a:ext cx="748030" cy="5791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639774" y="3429000"/>
            <a:ext cx="3820495" cy="59145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olidFill>
                  <a:schemeClr val="tx1"/>
                </a:solidFill>
              </a:rPr>
              <a:t>1.  概述</a:t>
            </a:r>
            <a:endParaRPr sz="3200">
              <a:solidFill>
                <a:schemeClr val="tx1"/>
              </a:solidFill>
            </a:endParaRPr>
          </a:p>
          <a:p>
            <a:r>
              <a:rPr sz="3600" b="1">
                <a:solidFill>
                  <a:srgbClr val="FF0000"/>
                </a:solidFill>
                <a:sym typeface="+mn-ea"/>
              </a:rPr>
              <a:t>2.  class文件结构</a:t>
            </a:r>
            <a:endParaRPr sz="3600" b="1">
              <a:solidFill>
                <a:srgbClr val="FF0000"/>
              </a:solidFill>
            </a:endParaRPr>
          </a:p>
          <a:p>
            <a:r>
              <a:rPr sz="3200">
                <a:sym typeface="+mn-ea"/>
              </a:rPr>
              <a:t>3.  类加载机制</a:t>
            </a:r>
            <a:endParaRPr sz="3200"/>
          </a:p>
          <a:p>
            <a:r>
              <a:rPr lang="en-US" sz="3200">
                <a:sym typeface="+mn-ea"/>
              </a:rPr>
              <a:t>4</a:t>
            </a:r>
            <a:r>
              <a:rPr sz="3200">
                <a:sym typeface="+mn-ea"/>
              </a:rPr>
              <a:t>.  </a:t>
            </a:r>
            <a:r>
              <a:rPr lang="en-US" sz="3200">
                <a:sym typeface="+mn-ea"/>
              </a:rPr>
              <a:t>J</a:t>
            </a:r>
            <a:r>
              <a:rPr sz="3200">
                <a:sym typeface="+mn-ea"/>
              </a:rPr>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sym typeface="+mn-ea"/>
              </a:rPr>
              <a:t>6</a:t>
            </a:r>
            <a:r>
              <a:rPr sz="3200">
                <a:sym typeface="+mn-ea"/>
              </a:rPr>
              <a:t>.  </a:t>
            </a:r>
            <a:r>
              <a:rPr lang="en-US" sz="3200">
                <a:sym typeface="+mn-ea"/>
              </a:rPr>
              <a:t>J</a:t>
            </a:r>
            <a:r>
              <a:rPr sz="3200">
                <a:sym typeface="+mn-ea"/>
              </a:rPr>
              <a:t>ava虚拟机内存结构 vs </a:t>
            </a:r>
            <a:r>
              <a:rPr lang="en-US" sz="3200">
                <a:sym typeface="+mn-ea"/>
              </a:rPr>
              <a:t>J</a:t>
            </a:r>
            <a:r>
              <a:rPr sz="3200">
                <a:sym typeface="+mn-ea"/>
              </a:rPr>
              <a:t>ava内存模型</a:t>
            </a:r>
            <a:r>
              <a:rPr lang="en-US" altLang="zh-CN" sz="3200">
                <a:sym typeface="+mn-ea"/>
              </a:rPr>
              <a:t>(JMM)</a:t>
            </a:r>
            <a:endParaRPr sz="3200"/>
          </a:p>
          <a:p>
            <a:r>
              <a:rPr lang="en-US" sz="3200">
                <a:sym typeface="+mn-ea"/>
              </a:rPr>
              <a:t>7</a:t>
            </a:r>
            <a:r>
              <a:rPr sz="3200">
                <a:sym typeface="+mn-ea"/>
              </a:rPr>
              <a:t>.  垃圾收集机制</a:t>
            </a:r>
            <a:r>
              <a:rPr lang="en-US" sz="3200">
                <a:sym typeface="+mn-ea"/>
              </a:rPr>
              <a:t>(GC)</a:t>
            </a:r>
            <a:endParaRPr sz="3200"/>
          </a:p>
          <a:p>
            <a:r>
              <a:rPr lang="en-US" sz="3200">
                <a:sym typeface="+mn-ea"/>
              </a:rPr>
              <a:t>8</a:t>
            </a:r>
            <a:r>
              <a:rPr sz="3200">
                <a:sym typeface="+mn-ea"/>
              </a:rPr>
              <a:t>.  sychronized</a:t>
            </a:r>
            <a:r>
              <a:rPr lang="zh-CN" sz="3200">
                <a:sym typeface="+mn-ea"/>
              </a:rPr>
              <a:t>和</a:t>
            </a:r>
            <a:r>
              <a:rPr sz="3200">
                <a:sym typeface="+mn-ea"/>
              </a:rPr>
              <a:t>volatile</a:t>
            </a:r>
            <a:r>
              <a:rPr lang="zh-CN" sz="3200">
                <a:sym typeface="+mn-ea"/>
              </a:rPr>
              <a:t>关键字</a:t>
            </a:r>
            <a:r>
              <a:rPr sz="3200">
                <a:sym typeface="+mn-ea"/>
              </a:rPr>
              <a:t>实现</a:t>
            </a:r>
            <a:endParaRPr sz="3200"/>
          </a:p>
          <a:p>
            <a:r>
              <a:rPr lang="en-US" sz="3200">
                <a:sym typeface="+mn-ea"/>
              </a:rPr>
              <a:t>9</a:t>
            </a:r>
            <a:r>
              <a:rPr sz="3200">
                <a:sym typeface="+mn-ea"/>
              </a:rPr>
              <a:t>.  </a:t>
            </a:r>
            <a:r>
              <a:rPr lang="zh-CN" sz="3200">
                <a:sym typeface="+mn-ea"/>
              </a:rPr>
              <a:t>常见</a:t>
            </a:r>
            <a:r>
              <a:rPr sz="3200">
                <a:sym typeface="+mn-ea"/>
              </a:rPr>
              <a:t>配置参数说明</a:t>
            </a:r>
            <a:endParaRPr sz="3200"/>
          </a:p>
          <a:p>
            <a:r>
              <a:rPr sz="3200">
                <a:sym typeface="+mn-ea"/>
              </a:rPr>
              <a:t>1</a:t>
            </a:r>
            <a:r>
              <a:rPr lang="en-US" sz="3200">
                <a:sym typeface="+mn-ea"/>
              </a:rPr>
              <a:t>0</a:t>
            </a:r>
            <a:r>
              <a:rPr sz="3200">
                <a:sym typeface="+mn-ea"/>
              </a:rPr>
              <a:t>. 工具调优及查看运行状态</a:t>
            </a:r>
            <a:endParaRPr sz="32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sp>
        <p:nvSpPr>
          <p:cNvPr id="13" name="右箭头 12"/>
          <p:cNvSpPr/>
          <p:nvPr/>
        </p:nvSpPr>
        <p:spPr>
          <a:xfrm>
            <a:off x="3771265" y="3804920"/>
            <a:ext cx="614045" cy="371475"/>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pic>
        <p:nvPicPr>
          <p:cNvPr id="5" name="图片 4"/>
          <p:cNvPicPr>
            <a:picLocks noChangeAspect="1"/>
          </p:cNvPicPr>
          <p:nvPr/>
        </p:nvPicPr>
        <p:blipFill>
          <a:blip r:embed="rId1"/>
          <a:stretch>
            <a:fillRect/>
          </a:stretch>
        </p:blipFill>
        <p:spPr>
          <a:xfrm>
            <a:off x="4385945" y="1154430"/>
            <a:ext cx="7374629" cy="5616000"/>
          </a:xfrm>
          <a:prstGeom prst="rect">
            <a:avLst/>
          </a:prstGeom>
        </p:spPr>
      </p:pic>
      <p:pic>
        <p:nvPicPr>
          <p:cNvPr id="6" name="图片 5"/>
          <p:cNvPicPr>
            <a:picLocks noChangeAspect="1"/>
          </p:cNvPicPr>
          <p:nvPr/>
        </p:nvPicPr>
        <p:blipFill>
          <a:blip r:embed="rId2"/>
          <a:stretch>
            <a:fillRect/>
          </a:stretch>
        </p:blipFill>
        <p:spPr>
          <a:xfrm>
            <a:off x="218440" y="2914650"/>
            <a:ext cx="3552825" cy="20955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aphicFrame>
        <p:nvGraphicFramePr>
          <p:cNvPr id="3" name="表格 2"/>
          <p:cNvGraphicFramePr/>
          <p:nvPr>
            <p:custDataLst>
              <p:tags r:id="rId1"/>
            </p:custDataLst>
          </p:nvPr>
        </p:nvGraphicFramePr>
        <p:xfrm>
          <a:off x="699770" y="1210945"/>
          <a:ext cx="10774680" cy="5397500"/>
        </p:xfrm>
        <a:graphic>
          <a:graphicData uri="http://schemas.openxmlformats.org/drawingml/2006/table">
            <a:tbl>
              <a:tblPr firstRow="1" bandRow="1">
                <a:tableStyleId>{5C22544A-7EE6-4342-B048-85BDC9FD1C3A}</a:tableStyleId>
              </a:tblPr>
              <a:tblGrid>
                <a:gridCol w="2693670"/>
                <a:gridCol w="2693670"/>
                <a:gridCol w="2693670"/>
                <a:gridCol w="2693670"/>
              </a:tblGrid>
              <a:tr h="317500">
                <a:tc>
                  <a:txBody>
                    <a:bodyPr/>
                    <a:p>
                      <a:pPr indent="0" algn="ctr">
                        <a:buNone/>
                      </a:pPr>
                      <a:r>
                        <a:rPr lang="zh-CN" sz="1200" b="1">
                          <a:solidFill>
                            <a:srgbClr val="000000"/>
                          </a:solidFill>
                          <a:latin typeface="Arial" panose="020B0604020202020204" pitchFamily="34" charset="0"/>
                          <a:ea typeface="宋体" panose="02010600030101010101" pitchFamily="2" charset="-122"/>
                        </a:rPr>
                        <a:t>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名称</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c>
                  <a:txBody>
                    <a:bodyPr/>
                    <a:p>
                      <a:pPr indent="0" algn="ctr">
                        <a:buNone/>
                      </a:pPr>
                      <a:r>
                        <a:rPr lang="zh-CN" sz="1200" b="1">
                          <a:solidFill>
                            <a:srgbClr val="000000"/>
                          </a:solidFill>
                          <a:latin typeface="Arial" panose="020B0604020202020204" pitchFamily="34" charset="0"/>
                          <a:ea typeface="宋体" panose="02010600030101010101" pitchFamily="2" charset="-122"/>
                        </a:rPr>
                        <a:t>长度</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lumMod val="65000"/>
                      </a:schemeClr>
                    </a:solidFill>
                  </a:tcPr>
                </a:tc>
              </a:tr>
              <a:tr h="317500">
                <a:tc>
                  <a:txBody>
                    <a:bodyPr/>
                    <a:p>
                      <a:pPr indent="0">
                        <a:buNone/>
                      </a:pPr>
                      <a:r>
                        <a:rPr lang="en-US" sz="1200" b="0">
                          <a:solidFill>
                            <a:srgbClr val="000000"/>
                          </a:solidFill>
                          <a:latin typeface="宋体" panose="02010600030101010101" pitchFamily="2" charset="-122"/>
                        </a:rPr>
                        <a:t>u4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magic</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魔数，识别Class文件格式</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4个字节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minor_version</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副版本号</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major_version</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主版本号</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constant_pool_count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常量池计算器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cp_info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constant_pool</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常量池</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access_flags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访问标志</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this_class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类索引</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super_class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父类索引</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interfaces_count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接口计数器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interfaces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接口索引集合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fields_count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字段个数</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field_info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fields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字段集合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methods_count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方法计数器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method_info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methods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方法集合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u2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attributes_count</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附加属性计数器</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2个字节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7500">
                <a:tc>
                  <a:txBody>
                    <a:bodyPr/>
                    <a:p>
                      <a:pPr indent="0">
                        <a:buNone/>
                      </a:pPr>
                      <a:r>
                        <a:rPr lang="en-US" sz="1200" b="0">
                          <a:solidFill>
                            <a:srgbClr val="000000"/>
                          </a:solidFill>
                          <a:latin typeface="宋体" panose="02010600030101010101" pitchFamily="2" charset="-122"/>
                        </a:rPr>
                        <a:t>attribute_info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attributes</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附加属性集合</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n个字节</a:t>
                      </a:r>
                      <a:endParaRPr lang="zh-CN" altLang="en-US" sz="1200" b="0">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aphicFrame>
        <p:nvGraphicFramePr>
          <p:cNvPr id="6" name="表格 5"/>
          <p:cNvGraphicFramePr/>
          <p:nvPr>
            <p:custDataLst>
              <p:tags r:id="rId1"/>
            </p:custDataLst>
          </p:nvPr>
        </p:nvGraphicFramePr>
        <p:xfrm>
          <a:off x="671195" y="1211580"/>
          <a:ext cx="10283190" cy="981075"/>
        </p:xfrm>
        <a:graphic>
          <a:graphicData uri="http://schemas.openxmlformats.org/drawingml/2006/table">
            <a:tbl>
              <a:tblPr firstRow="1" bandRow="1">
                <a:tableStyleId>{5C22544A-7EE6-4342-B048-85BDC9FD1C3A}</a:tableStyleId>
              </a:tblPr>
              <a:tblGrid>
                <a:gridCol w="2570480"/>
                <a:gridCol w="2571115"/>
                <a:gridCol w="2570480"/>
                <a:gridCol w="2571115"/>
              </a:tblGrid>
              <a:tr h="327025">
                <a:tc>
                  <a:txBody>
                    <a:bodyPr/>
                    <a:p>
                      <a:pPr indent="0">
                        <a:buNone/>
                      </a:pPr>
                      <a:r>
                        <a:rPr lang="zh-CN" sz="1200" b="1">
                          <a:solidFill>
                            <a:srgbClr val="000000"/>
                          </a:solidFill>
                          <a:latin typeface="Arial" panose="020B0604020202020204" pitchFamily="34" charset="0"/>
                          <a:ea typeface="宋体" panose="02010600030101010101" pitchFamily="2" charset="-122"/>
                        </a:rPr>
                        <a:t>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名称</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长度</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lumMod val="75000"/>
                      </a:schemeClr>
                    </a:solidFill>
                  </a:tcPr>
                </a:tc>
              </a:tr>
              <a:tr h="327025">
                <a:tc>
                  <a:txBody>
                    <a:bodyPr/>
                    <a:p>
                      <a:pPr indent="0">
                        <a:buNone/>
                      </a:pPr>
                      <a:r>
                        <a:rPr lang="en-US" sz="1200" b="0">
                          <a:solidFill>
                            <a:srgbClr val="000000"/>
                          </a:solidFill>
                          <a:latin typeface="宋体" panose="02010600030101010101" pitchFamily="2" charset="-122"/>
                        </a:rPr>
                        <a:t>u1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tag</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a:t>
                      </a:r>
                      <a:r>
                        <a:rPr lang="zh-CN" altLang="en-US" sz="1200" b="0">
                          <a:solidFill>
                            <a:srgbClr val="000000"/>
                          </a:solidFill>
                          <a:latin typeface="宋体" panose="02010600030101010101" pitchFamily="2" charset="-122"/>
                        </a:rPr>
                        <a:t>字节</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7025">
                <a:tc>
                  <a:txBody>
                    <a:bodyPr/>
                    <a:p>
                      <a:pPr indent="0">
                        <a:buNone/>
                      </a:pPr>
                      <a:r>
                        <a:rPr lang="en-US" sz="1200" b="0">
                          <a:solidFill>
                            <a:srgbClr val="000000"/>
                          </a:solidFill>
                          <a:latin typeface="宋体" panose="02010600030101010101" pitchFamily="2" charset="-122"/>
                        </a:rPr>
                        <a:t>u1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a:t>
                      </a:r>
                      <a:r>
                        <a:rPr lang="zh-CN" altLang="en-US" sz="1200" b="0">
                          <a:solidFill>
                            <a:srgbClr val="000000"/>
                          </a:solidFill>
                          <a:latin typeface="宋体" panose="02010600030101010101" pitchFamily="2" charset="-122"/>
                        </a:rPr>
                        <a:t>字节</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671195" y="2290445"/>
          <a:ext cx="10282555" cy="4495800"/>
        </p:xfrm>
        <a:graphic>
          <a:graphicData uri="http://schemas.openxmlformats.org/drawingml/2006/table">
            <a:tbl>
              <a:tblPr firstRow="1" bandRow="1">
                <a:tableStyleId>{5C22544A-7EE6-4342-B048-85BDC9FD1C3A}</a:tableStyleId>
              </a:tblPr>
              <a:tblGrid>
                <a:gridCol w="2649220"/>
                <a:gridCol w="5151755"/>
                <a:gridCol w="1186815"/>
                <a:gridCol w="1294765"/>
              </a:tblGrid>
              <a:tr h="299720">
                <a:tc>
                  <a:txBody>
                    <a:bodyPr/>
                    <a:p>
                      <a:pPr indent="0">
                        <a:buNone/>
                      </a:pPr>
                      <a:r>
                        <a:rPr lang="zh-CN" sz="1200" b="1">
                          <a:solidFill>
                            <a:srgbClr val="000000"/>
                          </a:solidFill>
                          <a:latin typeface="Arial" panose="020B0604020202020204" pitchFamily="34" charset="0"/>
                          <a:ea typeface="宋体" panose="02010600030101010101" pitchFamily="2" charset="-122"/>
                        </a:rPr>
                        <a:t>tag类型</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1">
                          <a:solidFill>
                            <a:srgbClr val="000000"/>
                          </a:solidFill>
                          <a:latin typeface="Arial" panose="020B0604020202020204" pitchFamily="34" charset="0"/>
                          <a:ea typeface="宋体" panose="02010600030101010101" pitchFamily="2" charset="-122"/>
                        </a:rPr>
                        <a:t>说明</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对应值</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16进制对应值</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CONSTANT_Utf8_info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用于表示字符串常量的值</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CONSTANT_Integer_info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int</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3</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03</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CONSTANT_Float_info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float</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04</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CONSTANT_Long_info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long</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CONSTANT_Double_info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double</a:t>
                      </a:r>
                      <a:r>
                        <a:rPr lang="zh-CN" altLang="en-US" sz="1200" b="0">
                          <a:solidFill>
                            <a:srgbClr val="000000"/>
                          </a:solidFill>
                          <a:latin typeface="宋体" panose="02010600030101010101" pitchFamily="2" charset="-122"/>
                        </a:rPr>
                        <a:t>型数字常量</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CONSTANT_Class_info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表示类或接口的完全限定名</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7</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07</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CONSTANT_String_info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表示字符串类型的常量对象</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CONSTANT_Fieldref_info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表示类中的字段</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9</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09</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CONSTANT_Methodref_info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a:solidFill>
                            <a:srgbClr val="000000"/>
                          </a:solidFill>
                          <a:latin typeface="宋体" panose="02010600030101010101" pitchFamily="2" charset="-122"/>
                          <a:sym typeface="+mn-ea"/>
                        </a:rPr>
                        <a:t>表示类中的方法</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10</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0a</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CONSTANT_InterfaceMethodref_info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表示类所实现的接口的方法</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11</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0b</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sz="1200" b="0">
                          <a:solidFill>
                            <a:srgbClr val="000000"/>
                          </a:solidFill>
                          <a:latin typeface="宋体" panose="02010600030101010101" pitchFamily="2" charset="-122"/>
                        </a:rPr>
                        <a:t>CONSTANT_NameAndType_info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表示字段或方法的名称和类型</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12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0c</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CONSTANT_MethodHandle_info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表示方法句柄</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15</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0f</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CONSTANT_MethodType_info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表示方法类型</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16</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10</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9720">
                <a:tc>
                  <a:txBody>
                    <a:bodyPr/>
                    <a:p>
                      <a:pPr indent="0">
                        <a:buNone/>
                      </a:pPr>
                      <a:r>
                        <a:rPr lang="en-US" altLang="en-US" sz="1200" b="0">
                          <a:solidFill>
                            <a:srgbClr val="000000"/>
                          </a:solidFill>
                          <a:latin typeface="宋体" panose="02010600030101010101" pitchFamily="2" charset="-122"/>
                        </a:rPr>
                        <a:t>CONSTANT_InvokeDynamic_info</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000000"/>
                          </a:solidFill>
                          <a:latin typeface="宋体" panose="02010600030101010101" pitchFamily="2" charset="-122"/>
                        </a:rPr>
                        <a:t>表示</a:t>
                      </a:r>
                      <a:r>
                        <a:rPr lang="en-US" altLang="zh-CN" sz="1200" b="0">
                          <a:solidFill>
                            <a:srgbClr val="000000"/>
                          </a:solidFill>
                          <a:latin typeface="宋体" panose="02010600030101010101" pitchFamily="2" charset="-122"/>
                        </a:rPr>
                        <a:t>invokedynamic</a:t>
                      </a:r>
                      <a:r>
                        <a:rPr lang="zh-CN" altLang="en-US" sz="1200" b="0">
                          <a:solidFill>
                            <a:srgbClr val="000000"/>
                          </a:solidFill>
                          <a:latin typeface="宋体" panose="02010600030101010101" pitchFamily="2" charset="-122"/>
                        </a:rPr>
                        <a:t>指令所使用的引导方法</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18</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12</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8" name="图片 7"/>
          <p:cNvPicPr>
            <a:picLocks noChangeAspect="1"/>
          </p:cNvPicPr>
          <p:nvPr/>
        </p:nvPicPr>
        <p:blipFill>
          <a:blip r:embed="rId1"/>
          <a:stretch>
            <a:fillRect/>
          </a:stretch>
        </p:blipFill>
        <p:spPr>
          <a:xfrm>
            <a:off x="2543175" y="914400"/>
            <a:ext cx="6411265" cy="5904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1874520" y="1021715"/>
            <a:ext cx="7947692" cy="3600000"/>
          </a:xfrm>
          <a:prstGeom prst="rect">
            <a:avLst/>
          </a:prstGeom>
        </p:spPr>
      </p:pic>
      <p:pic>
        <p:nvPicPr>
          <p:cNvPr id="4" name="图片 3"/>
          <p:cNvPicPr>
            <a:picLocks noChangeAspect="1"/>
          </p:cNvPicPr>
          <p:nvPr/>
        </p:nvPicPr>
        <p:blipFill>
          <a:blip r:embed="rId2"/>
          <a:stretch>
            <a:fillRect/>
          </a:stretch>
        </p:blipFill>
        <p:spPr>
          <a:xfrm>
            <a:off x="2045970" y="4621530"/>
            <a:ext cx="7405714" cy="2160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777240" y="1811655"/>
            <a:ext cx="10315575" cy="3543300"/>
          </a:xfrm>
          <a:prstGeom prst="rect">
            <a:avLst/>
          </a:prstGeom>
        </p:spPr>
      </p:pic>
      <p:sp>
        <p:nvSpPr>
          <p:cNvPr id="6" name="文本框 5"/>
          <p:cNvSpPr txBox="1"/>
          <p:nvPr/>
        </p:nvSpPr>
        <p:spPr>
          <a:xfrm>
            <a:off x="688340" y="5736590"/>
            <a:ext cx="10814685" cy="829945"/>
          </a:xfrm>
          <a:prstGeom prst="rect">
            <a:avLst/>
          </a:prstGeom>
          <a:noFill/>
        </p:spPr>
        <p:txBody>
          <a:bodyPr wrap="square" rtlCol="0">
            <a:spAutoFit/>
          </a:bodyPr>
          <a:p>
            <a:pPr algn="l"/>
            <a:r>
              <a:rPr lang="zh-CN" altLang="en-US" sz="2400">
                <a:sym typeface="+mn-ea"/>
              </a:rPr>
              <a:t>J</a:t>
            </a:r>
            <a:r>
              <a:rPr lang="en-US" altLang="zh-CN" sz="2400">
                <a:sym typeface="+mn-ea"/>
              </a:rPr>
              <a:t>ava</a:t>
            </a:r>
            <a:r>
              <a:rPr lang="zh-CN" altLang="en-US" sz="2400">
                <a:sym typeface="+mn-ea"/>
              </a:rPr>
              <a:t>虚拟机</a:t>
            </a:r>
            <a:r>
              <a:rPr lang="zh-CN" altLang="en-US" sz="2400">
                <a:sym typeface="+mn-ea"/>
              </a:rPr>
              <a:t>选择了网络传输协议中使用的网络字节序，即基于大端(big endian)的字节序。</a:t>
            </a:r>
            <a:endParaRPr lang="zh-CN" altLang="en-US"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a:t>
            </a:r>
            <a:r>
              <a:rPr lang="zh-CN">
                <a:sym typeface="+mn-ea"/>
              </a:rPr>
              <a:t>翻译结果</a:t>
            </a:r>
            <a:r>
              <a:rPr lang="en-US" altLang="zh-CN">
                <a:sym typeface="+mn-ea"/>
              </a:rPr>
              <a:t>(</a:t>
            </a:r>
            <a:r>
              <a:rPr lang="zh-CN" altLang="zh-CN">
                <a:sym typeface="+mn-ea"/>
              </a:rPr>
              <a:t>部分</a:t>
            </a:r>
            <a:r>
              <a:rPr lang="en-US" altLang="zh-CN">
                <a:sym typeface="+mn-ea"/>
              </a:rPr>
              <a:t>)</a:t>
            </a:r>
            <a:endParaRPr lang="en-US" altLang="zh-CN" dirty="0">
              <a:sym typeface="+mn-ea"/>
            </a:endParaRPr>
          </a:p>
        </p:txBody>
      </p:sp>
      <p:pic>
        <p:nvPicPr>
          <p:cNvPr id="12" name="图片 11"/>
          <p:cNvPicPr>
            <a:picLocks noChangeAspect="1"/>
          </p:cNvPicPr>
          <p:nvPr/>
        </p:nvPicPr>
        <p:blipFill>
          <a:blip r:embed="rId1"/>
          <a:stretch>
            <a:fillRect/>
          </a:stretch>
        </p:blipFill>
        <p:spPr>
          <a:xfrm>
            <a:off x="1114425" y="1118870"/>
            <a:ext cx="9696450" cy="57245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pic>
        <p:nvPicPr>
          <p:cNvPr id="3" name="图片 2"/>
          <p:cNvPicPr>
            <a:picLocks noChangeAspect="1"/>
          </p:cNvPicPr>
          <p:nvPr/>
        </p:nvPicPr>
        <p:blipFill>
          <a:blip r:embed="rId1"/>
          <a:stretch>
            <a:fillRect/>
          </a:stretch>
        </p:blipFill>
        <p:spPr>
          <a:xfrm>
            <a:off x="123825" y="1211580"/>
            <a:ext cx="6019800" cy="5229225"/>
          </a:xfrm>
          <a:prstGeom prst="rect">
            <a:avLst/>
          </a:prstGeom>
        </p:spPr>
      </p:pic>
      <p:pic>
        <p:nvPicPr>
          <p:cNvPr id="4" name="图片 3"/>
          <p:cNvPicPr>
            <a:picLocks noChangeAspect="1"/>
          </p:cNvPicPr>
          <p:nvPr/>
        </p:nvPicPr>
        <p:blipFill>
          <a:blip r:embed="rId2"/>
          <a:stretch>
            <a:fillRect/>
          </a:stretch>
        </p:blipFill>
        <p:spPr>
          <a:xfrm>
            <a:off x="6162675" y="1211580"/>
            <a:ext cx="5724525" cy="50673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600" b="1">
                <a:solidFill>
                  <a:srgbClr val="FF0000"/>
                </a:solidFill>
              </a:rPr>
              <a:t>1.  概述</a:t>
            </a:r>
            <a:endParaRPr sz="3600" b="1">
              <a:solidFill>
                <a:srgbClr val="FF0000"/>
              </a:solidFill>
            </a:endParaRPr>
          </a:p>
          <a:p>
            <a:r>
              <a:rPr sz="3200"/>
              <a:t>2.  class文件结构</a:t>
            </a:r>
            <a:endParaRPr sz="3200"/>
          </a:p>
          <a:p>
            <a:r>
              <a:rPr sz="3200"/>
              <a:t>3.  类加载机制</a:t>
            </a:r>
            <a:endParaRPr sz="3200"/>
          </a:p>
          <a:p>
            <a:r>
              <a:rPr lang="en-US" sz="3200"/>
              <a:t>4</a:t>
            </a:r>
            <a:r>
              <a:rPr sz="3200"/>
              <a:t>.  </a:t>
            </a:r>
            <a:r>
              <a:rPr lang="en-US" sz="3200"/>
              <a:t>J</a:t>
            </a:r>
            <a:r>
              <a:rPr sz="3200"/>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t>6</a:t>
            </a:r>
            <a:r>
              <a:rPr sz="3200"/>
              <a:t>.  </a:t>
            </a:r>
            <a:r>
              <a:rPr lang="en-US" sz="3200"/>
              <a:t>J</a:t>
            </a:r>
            <a:r>
              <a:rPr sz="3200"/>
              <a:t>ava虚拟机内存结构 vs </a:t>
            </a:r>
            <a:r>
              <a:rPr lang="en-US" sz="3200"/>
              <a:t>J</a:t>
            </a:r>
            <a:r>
              <a:rPr sz="3200"/>
              <a:t>ava内存模型</a:t>
            </a:r>
            <a:r>
              <a:rPr lang="en-US" altLang="zh-CN" sz="3200"/>
              <a:t>(JMM)</a:t>
            </a:r>
            <a:endParaRPr sz="3200"/>
          </a:p>
          <a:p>
            <a:r>
              <a:rPr lang="en-US" sz="3200"/>
              <a:t>7</a:t>
            </a:r>
            <a:r>
              <a:rPr sz="3200"/>
              <a:t>.  垃圾收集机制</a:t>
            </a:r>
            <a:r>
              <a:rPr lang="en-US" sz="3200"/>
              <a:t>(GC)</a:t>
            </a:r>
            <a:endParaRPr sz="3200"/>
          </a:p>
          <a:p>
            <a:r>
              <a:rPr lang="en-US" sz="3200"/>
              <a:t>8</a:t>
            </a:r>
            <a:r>
              <a:rPr sz="3200"/>
              <a:t>.  sychronized</a:t>
            </a:r>
            <a:r>
              <a:rPr lang="zh-CN" sz="3200"/>
              <a:t>和</a:t>
            </a:r>
            <a:r>
              <a:rPr sz="3200"/>
              <a:t>volatile</a:t>
            </a:r>
            <a:r>
              <a:rPr lang="zh-CN" sz="3200"/>
              <a:t>关键字</a:t>
            </a:r>
            <a:r>
              <a:rPr sz="3200"/>
              <a:t>实现</a:t>
            </a:r>
            <a:endParaRPr sz="3200"/>
          </a:p>
          <a:p>
            <a:r>
              <a:rPr lang="en-US" sz="3200"/>
              <a:t>9</a:t>
            </a:r>
            <a:r>
              <a:rPr sz="3200"/>
              <a:t>.  </a:t>
            </a:r>
            <a:r>
              <a:rPr lang="zh-CN" sz="3200"/>
              <a:t>常见</a:t>
            </a:r>
            <a:r>
              <a:rPr sz="3200"/>
              <a:t>配置参数说明</a:t>
            </a:r>
            <a:endParaRPr sz="3200"/>
          </a:p>
          <a:p>
            <a:r>
              <a:rPr sz="3200"/>
              <a:t>1</a:t>
            </a:r>
            <a:r>
              <a:rPr lang="en-US" sz="3200"/>
              <a:t>0</a:t>
            </a:r>
            <a:r>
              <a:rPr sz="3200"/>
              <a:t>. 工具调优及查看运行状态</a:t>
            </a:r>
            <a:endParaRPr sz="32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class文件的结构</a:t>
            </a:r>
            <a:endParaRPr lang="zh-CN" altLang="en-US" dirty="0"/>
          </a:p>
        </p:txBody>
      </p:sp>
      <p:grpSp>
        <p:nvGrpSpPr>
          <p:cNvPr id="14" name="组合 13"/>
          <p:cNvGrpSpPr/>
          <p:nvPr/>
        </p:nvGrpSpPr>
        <p:grpSpPr>
          <a:xfrm>
            <a:off x="988060" y="1081405"/>
            <a:ext cx="9696450" cy="5723890"/>
            <a:chOff x="1556" y="1703"/>
            <a:chExt cx="15270" cy="9014"/>
          </a:xfrm>
        </p:grpSpPr>
        <p:grpSp>
          <p:nvGrpSpPr>
            <p:cNvPr id="4" name="组合 3"/>
            <p:cNvGrpSpPr/>
            <p:nvPr/>
          </p:nvGrpSpPr>
          <p:grpSpPr>
            <a:xfrm rot="0">
              <a:off x="1556" y="1703"/>
              <a:ext cx="15270" cy="9015"/>
              <a:chOff x="1686" y="1625"/>
              <a:chExt cx="15270" cy="9015"/>
            </a:xfrm>
          </p:grpSpPr>
          <p:pic>
            <p:nvPicPr>
              <p:cNvPr id="12" name="图片 11"/>
              <p:cNvPicPr>
                <a:picLocks noChangeAspect="1"/>
              </p:cNvPicPr>
              <p:nvPr/>
            </p:nvPicPr>
            <p:blipFill>
              <a:blip r:embed="rId1"/>
              <a:stretch>
                <a:fillRect/>
              </a:stretch>
            </p:blipFill>
            <p:spPr>
              <a:xfrm>
                <a:off x="1686" y="1625"/>
                <a:ext cx="15270" cy="9015"/>
              </a:xfrm>
              <a:prstGeom prst="rect">
                <a:avLst/>
              </a:prstGeom>
            </p:spPr>
          </p:pic>
          <p:pic>
            <p:nvPicPr>
              <p:cNvPr id="3" name="图片 2"/>
              <p:cNvPicPr>
                <a:picLocks noChangeAspect="1"/>
              </p:cNvPicPr>
              <p:nvPr/>
            </p:nvPicPr>
            <p:blipFill>
              <a:blip r:embed="rId2"/>
              <a:stretch>
                <a:fillRect/>
              </a:stretch>
            </p:blipFill>
            <p:spPr>
              <a:xfrm>
                <a:off x="3133" y="2366"/>
                <a:ext cx="9480" cy="8235"/>
              </a:xfrm>
              <a:prstGeom prst="rect">
                <a:avLst/>
              </a:prstGeom>
            </p:spPr>
          </p:pic>
        </p:grpSp>
        <p:sp>
          <p:nvSpPr>
            <p:cNvPr id="8" name="文本框 7"/>
            <p:cNvSpPr txBox="1"/>
            <p:nvPr/>
          </p:nvSpPr>
          <p:spPr>
            <a:xfrm>
              <a:off x="3819" y="5654"/>
              <a:ext cx="4751" cy="4989"/>
            </a:xfrm>
            <a:prstGeom prst="rect">
              <a:avLst/>
            </a:prstGeom>
            <a:noFill/>
            <a:ln w="28575">
              <a:solidFill>
                <a:srgbClr val="FF0000"/>
              </a:solidFill>
            </a:ln>
          </p:spPr>
          <p:txBody>
            <a:bodyPr wrap="square" rtlCol="0">
              <a:spAutoFit/>
            </a:bodyPr>
            <a:p>
              <a:endParaRPr lang="zh-CN" altLang="en-US">
                <a:ln>
                  <a:solidFill>
                    <a:srgbClr val="FF0000"/>
                  </a:solidFill>
                </a:ln>
              </a:endParaRPr>
            </a:p>
          </p:txBody>
        </p:sp>
        <p:sp>
          <p:nvSpPr>
            <p:cNvPr id="9" name="文本框 8"/>
            <p:cNvSpPr txBox="1"/>
            <p:nvPr/>
          </p:nvSpPr>
          <p:spPr>
            <a:xfrm>
              <a:off x="12494" y="3179"/>
              <a:ext cx="4304" cy="7517"/>
            </a:xfrm>
            <a:prstGeom prst="rect">
              <a:avLst/>
            </a:prstGeom>
            <a:noFill/>
            <a:ln w="28575">
              <a:solidFill>
                <a:srgbClr val="FF0000"/>
              </a:solidFill>
            </a:ln>
          </p:spPr>
          <p:txBody>
            <a:bodyPr wrap="square" rtlCol="0">
              <a:spAutoFit/>
            </a:bodyPr>
            <a:p>
              <a:endParaRPr lang="zh-CN" altLang="en-US"/>
            </a:p>
          </p:txBody>
        </p:sp>
        <p:grpSp>
          <p:nvGrpSpPr>
            <p:cNvPr id="11" name="组合 10"/>
            <p:cNvGrpSpPr/>
            <p:nvPr/>
          </p:nvGrpSpPr>
          <p:grpSpPr>
            <a:xfrm rot="0">
              <a:off x="4982" y="2474"/>
              <a:ext cx="7525" cy="5675"/>
              <a:chOff x="5099" y="2448"/>
              <a:chExt cx="7525" cy="5675"/>
            </a:xfrm>
          </p:grpSpPr>
          <p:cxnSp>
            <p:nvCxnSpPr>
              <p:cNvPr id="5" name="直接箭头连接符 4"/>
              <p:cNvCxnSpPr/>
              <p:nvPr/>
            </p:nvCxnSpPr>
            <p:spPr>
              <a:xfrm flipV="1">
                <a:off x="5099" y="2448"/>
                <a:ext cx="7525" cy="2382"/>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5180" y="2719"/>
                <a:ext cx="7443" cy="2327"/>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9" idx="1"/>
              </p:cNvCxnSpPr>
              <p:nvPr/>
            </p:nvCxnSpPr>
            <p:spPr>
              <a:xfrm flipV="1">
                <a:off x="8687" y="6912"/>
                <a:ext cx="3924" cy="1211"/>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字节码</a:t>
            </a:r>
            <a:r>
              <a:rPr lang="zh-CN">
                <a:sym typeface="+mn-ea"/>
              </a:rPr>
              <a:t>查看器</a:t>
            </a:r>
            <a:endParaRPr lang="zh-CN">
              <a:sym typeface="+mn-ea"/>
            </a:endParaRPr>
          </a:p>
        </p:txBody>
      </p:sp>
      <p:sp>
        <p:nvSpPr>
          <p:cNvPr id="7" name="文本框 6"/>
          <p:cNvSpPr txBox="1"/>
          <p:nvPr/>
        </p:nvSpPr>
        <p:spPr>
          <a:xfrm>
            <a:off x="392430" y="1356995"/>
            <a:ext cx="3735070" cy="922020"/>
          </a:xfrm>
          <a:prstGeom prst="rect">
            <a:avLst/>
          </a:prstGeom>
          <a:noFill/>
        </p:spPr>
        <p:txBody>
          <a:bodyPr wrap="square" rtlCol="0">
            <a:spAutoFit/>
          </a:bodyPr>
          <a:p>
            <a:r>
              <a:rPr lang="zh-CN" altLang="en-US"/>
              <a:t>jclasslib </a:t>
            </a:r>
            <a:endParaRPr lang="zh-CN" altLang="en-US"/>
          </a:p>
          <a:p>
            <a:endParaRPr lang="zh-CN" altLang="en-US"/>
          </a:p>
          <a:p>
            <a:r>
              <a:rPr lang="zh-CN" altLang="en-US"/>
              <a:t>https://github.com/ingokegel/jclasslib </a:t>
            </a:r>
            <a:endParaRPr lang="zh-CN" altLang="en-US"/>
          </a:p>
        </p:txBody>
      </p:sp>
      <p:pic>
        <p:nvPicPr>
          <p:cNvPr id="15" name="图片 14"/>
          <p:cNvPicPr>
            <a:picLocks noChangeAspect="1"/>
          </p:cNvPicPr>
          <p:nvPr/>
        </p:nvPicPr>
        <p:blipFill>
          <a:blip r:embed="rId1"/>
          <a:stretch>
            <a:fillRect/>
          </a:stretch>
        </p:blipFill>
        <p:spPr>
          <a:xfrm>
            <a:off x="4471035" y="1075055"/>
            <a:ext cx="7166420" cy="5760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sym typeface="+mn-ea"/>
              </a:rPr>
              <a:t>2.  class文件结构</a:t>
            </a:r>
            <a:endParaRPr sz="3200"/>
          </a:p>
          <a:p>
            <a:r>
              <a:rPr sz="3600" b="1">
                <a:solidFill>
                  <a:srgbClr val="FF0000"/>
                </a:solidFill>
                <a:sym typeface="+mn-ea"/>
              </a:rPr>
              <a:t>3.  类加载机制</a:t>
            </a:r>
            <a:endParaRPr sz="3600" b="1">
              <a:solidFill>
                <a:srgbClr val="FF0000"/>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ym typeface="+mn-ea"/>
            </a:endParaRPr>
          </a:p>
          <a:p>
            <a:r>
              <a:rPr lang="en-US" sz="3200">
                <a:sym typeface="+mn-ea"/>
              </a:rPr>
              <a:t>6</a:t>
            </a:r>
            <a:r>
              <a:rPr sz="3200">
                <a:sym typeface="+mn-ea"/>
              </a:rPr>
              <a:t>.  </a:t>
            </a:r>
            <a:r>
              <a:rPr lang="en-US" sz="3200">
                <a:sym typeface="+mn-ea"/>
              </a:rPr>
              <a:t>J</a:t>
            </a:r>
            <a:r>
              <a:rPr sz="3200">
                <a:sym typeface="+mn-ea"/>
              </a:rPr>
              <a:t>ava虚拟机内存结构 vs </a:t>
            </a:r>
            <a:r>
              <a:rPr lang="en-US" sz="3200">
                <a:sym typeface="+mn-ea"/>
              </a:rPr>
              <a:t>J</a:t>
            </a:r>
            <a:r>
              <a:rPr sz="3200">
                <a:sym typeface="+mn-ea"/>
              </a:rPr>
              <a:t>ava内存模型</a:t>
            </a:r>
            <a:r>
              <a:rPr lang="en-US" altLang="zh-CN" sz="3200">
                <a:sym typeface="+mn-ea"/>
              </a:rPr>
              <a:t>(JMM)</a:t>
            </a:r>
            <a:endParaRPr sz="3200"/>
          </a:p>
          <a:p>
            <a:r>
              <a:rPr lang="en-US" sz="3200">
                <a:sym typeface="+mn-ea"/>
              </a:rPr>
              <a:t>7</a:t>
            </a:r>
            <a:r>
              <a:rPr sz="3200">
                <a:sym typeface="+mn-ea"/>
              </a:rPr>
              <a:t>.  垃圾收集机制</a:t>
            </a:r>
            <a:r>
              <a:rPr lang="en-US" sz="3200">
                <a:sym typeface="+mn-ea"/>
              </a:rPr>
              <a:t>(GC)</a:t>
            </a:r>
            <a:endParaRPr sz="3200"/>
          </a:p>
          <a:p>
            <a:r>
              <a:rPr lang="en-US" sz="3200">
                <a:sym typeface="+mn-ea"/>
              </a:rPr>
              <a:t>8</a:t>
            </a:r>
            <a:r>
              <a:rPr sz="3200">
                <a:sym typeface="+mn-ea"/>
              </a:rPr>
              <a:t>.  sychronized</a:t>
            </a:r>
            <a:r>
              <a:rPr lang="zh-CN" sz="3200">
                <a:sym typeface="+mn-ea"/>
              </a:rPr>
              <a:t>和</a:t>
            </a:r>
            <a:r>
              <a:rPr sz="3200">
                <a:sym typeface="+mn-ea"/>
              </a:rPr>
              <a:t>volatile</a:t>
            </a:r>
            <a:r>
              <a:rPr lang="zh-CN" sz="3200">
                <a:sym typeface="+mn-ea"/>
              </a:rPr>
              <a:t>关键字</a:t>
            </a:r>
            <a:r>
              <a:rPr sz="3200">
                <a:sym typeface="+mn-ea"/>
              </a:rPr>
              <a:t>实现</a:t>
            </a:r>
            <a:endParaRPr sz="3200"/>
          </a:p>
          <a:p>
            <a:r>
              <a:rPr lang="en-US" sz="3200">
                <a:sym typeface="+mn-ea"/>
              </a:rPr>
              <a:t>9</a:t>
            </a:r>
            <a:r>
              <a:rPr sz="3200">
                <a:sym typeface="+mn-ea"/>
              </a:rPr>
              <a:t>.  </a:t>
            </a:r>
            <a:r>
              <a:rPr lang="zh-CN" sz="3200">
                <a:sym typeface="+mn-ea"/>
              </a:rPr>
              <a:t>常见</a:t>
            </a:r>
            <a:r>
              <a:rPr sz="3200">
                <a:sym typeface="+mn-ea"/>
              </a:rPr>
              <a:t>配置参数说明</a:t>
            </a:r>
            <a:endParaRPr sz="3200"/>
          </a:p>
          <a:p>
            <a:r>
              <a:rPr sz="3200">
                <a:sym typeface="+mn-ea"/>
              </a:rPr>
              <a:t>1</a:t>
            </a:r>
            <a:r>
              <a:rPr lang="en-US" sz="3200">
                <a:sym typeface="+mn-ea"/>
              </a:rPr>
              <a:t>0</a:t>
            </a:r>
            <a:r>
              <a:rPr sz="3200">
                <a:sym typeface="+mn-ea"/>
              </a:rPr>
              <a:t>. 工具调优及查看运行状态</a:t>
            </a:r>
            <a:endParaRPr sz="3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类加载</a:t>
            </a:r>
            <a:endParaRPr lang="zh-CN" dirty="0"/>
          </a:p>
        </p:txBody>
      </p:sp>
      <p:sp>
        <p:nvSpPr>
          <p:cNvPr id="3" name="文本框 2"/>
          <p:cNvSpPr txBox="1"/>
          <p:nvPr/>
        </p:nvSpPr>
        <p:spPr>
          <a:xfrm>
            <a:off x="325755" y="1211580"/>
            <a:ext cx="11539855" cy="3538220"/>
          </a:xfrm>
          <a:prstGeom prst="rect">
            <a:avLst/>
          </a:prstGeom>
          <a:noFill/>
        </p:spPr>
        <p:txBody>
          <a:bodyPr wrap="square" rtlCol="0">
            <a:spAutoFit/>
          </a:bodyPr>
          <a:p>
            <a:r>
              <a:rPr sz="3200"/>
              <a:t>1.  </a:t>
            </a:r>
            <a:r>
              <a:rPr lang="zh-CN" sz="3200"/>
              <a:t>类加载的过程</a:t>
            </a:r>
            <a:endParaRPr lang="zh-CN" sz="3200"/>
          </a:p>
          <a:p>
            <a:endParaRPr lang="zh-CN" sz="3200"/>
          </a:p>
          <a:p>
            <a:r>
              <a:rPr lang="en-US" altLang="zh-CN" sz="3200"/>
              <a:t>2.  </a:t>
            </a:r>
            <a:r>
              <a:rPr lang="zh-CN" altLang="en-US" sz="3200"/>
              <a:t>类加载器的类型</a:t>
            </a:r>
            <a:endParaRPr lang="zh-CN" altLang="en-US" sz="3200"/>
          </a:p>
          <a:p>
            <a:endParaRPr lang="zh-CN" altLang="en-US" sz="3200"/>
          </a:p>
          <a:p>
            <a:r>
              <a:rPr lang="en-US" altLang="zh-CN" sz="3200"/>
              <a:t>3.  </a:t>
            </a:r>
            <a:r>
              <a:rPr lang="zh-CN" altLang="en-US" sz="3200"/>
              <a:t>类加载的机制</a:t>
            </a:r>
            <a:endParaRPr lang="zh-CN" altLang="en-US" sz="3200"/>
          </a:p>
          <a:p>
            <a:endParaRPr lang="zh-CN" altLang="en-US" sz="3200"/>
          </a:p>
          <a:p>
            <a:r>
              <a:rPr lang="en-US" altLang="zh-CN" sz="3200"/>
              <a:t>4.  </a:t>
            </a:r>
            <a:r>
              <a:rPr lang="zh-CN" altLang="en-US" sz="3200"/>
              <a:t>线程上下文类加载器</a:t>
            </a:r>
            <a:endParaRPr lang="zh-CN" altLang="en-US" sz="3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endParaRPr lang="zh-CN" altLang="en-US" dirty="0"/>
          </a:p>
        </p:txBody>
      </p:sp>
      <p:sp>
        <p:nvSpPr>
          <p:cNvPr id="5" name="文本框 4"/>
          <p:cNvSpPr txBox="1"/>
          <p:nvPr/>
        </p:nvSpPr>
        <p:spPr>
          <a:xfrm>
            <a:off x="575945" y="1402715"/>
            <a:ext cx="10487025" cy="645160"/>
          </a:xfrm>
          <a:prstGeom prst="rect">
            <a:avLst/>
          </a:prstGeom>
          <a:noFill/>
        </p:spPr>
        <p:txBody>
          <a:bodyPr wrap="square" rtlCol="0">
            <a:spAutoFit/>
          </a:bodyPr>
          <a:p>
            <a:r>
              <a:rPr lang="en-US" altLang="zh-CN"/>
              <a:t>Java</a:t>
            </a:r>
            <a:r>
              <a:rPr lang="zh-CN" altLang="en-US"/>
              <a:t>虚拟机把描述类的数据从Class文件加载到内存，并对数据进行校验、转换解析和初始化，最终形成可以被虚拟机直接使用的类型，这就是</a:t>
            </a:r>
            <a:r>
              <a:rPr lang="en-US" altLang="zh-CN"/>
              <a:t>Java</a:t>
            </a:r>
            <a:r>
              <a:rPr lang="zh-CN" altLang="en-US"/>
              <a:t>虚拟机的类加载机制。</a:t>
            </a:r>
            <a:endParaRPr lang="zh-CN" altLang="en-US"/>
          </a:p>
        </p:txBody>
      </p:sp>
      <p:pic>
        <p:nvPicPr>
          <p:cNvPr id="6" name="图片 5"/>
          <p:cNvPicPr>
            <a:picLocks noChangeAspect="1"/>
          </p:cNvPicPr>
          <p:nvPr/>
        </p:nvPicPr>
        <p:blipFill>
          <a:blip r:embed="rId1"/>
          <a:stretch>
            <a:fillRect/>
          </a:stretch>
        </p:blipFill>
        <p:spPr>
          <a:xfrm>
            <a:off x="229870" y="2333625"/>
            <a:ext cx="11520000" cy="101877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步骤1：加载</a:t>
            </a:r>
            <a:endParaRPr lang="zh-CN" altLang="en-US" dirty="0"/>
          </a:p>
        </p:txBody>
      </p:sp>
      <p:pic>
        <p:nvPicPr>
          <p:cNvPr id="7" name="图片 6"/>
          <p:cNvPicPr>
            <a:picLocks noChangeAspect="1"/>
          </p:cNvPicPr>
          <p:nvPr/>
        </p:nvPicPr>
        <p:blipFill>
          <a:blip r:embed="rId1"/>
          <a:stretch>
            <a:fillRect/>
          </a:stretch>
        </p:blipFill>
        <p:spPr>
          <a:xfrm>
            <a:off x="269240" y="1574165"/>
            <a:ext cx="11520000" cy="513768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2</a:t>
            </a:r>
            <a:r>
              <a:rPr lang="zh-CN" altLang="en-US" dirty="0"/>
              <a:t>：验证</a:t>
            </a:r>
            <a:endParaRPr lang="zh-CN" altLang="en-US" dirty="0"/>
          </a:p>
        </p:txBody>
      </p:sp>
      <p:pic>
        <p:nvPicPr>
          <p:cNvPr id="3" name="图片 2"/>
          <p:cNvPicPr>
            <a:picLocks noChangeAspect="1"/>
          </p:cNvPicPr>
          <p:nvPr/>
        </p:nvPicPr>
        <p:blipFill>
          <a:blip r:embed="rId1"/>
          <a:stretch>
            <a:fillRect/>
          </a:stretch>
        </p:blipFill>
        <p:spPr>
          <a:xfrm>
            <a:off x="247650" y="1183005"/>
            <a:ext cx="11520000" cy="565784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3</a:t>
            </a:r>
            <a:r>
              <a:rPr lang="zh-CN" altLang="en-US" dirty="0"/>
              <a:t>：准备</a:t>
            </a:r>
            <a:endParaRPr lang="zh-CN" altLang="en-US" dirty="0"/>
          </a:p>
        </p:txBody>
      </p:sp>
      <p:pic>
        <p:nvPicPr>
          <p:cNvPr id="3" name="图片 2"/>
          <p:cNvPicPr>
            <a:picLocks noChangeAspect="1"/>
          </p:cNvPicPr>
          <p:nvPr/>
        </p:nvPicPr>
        <p:blipFill>
          <a:blip r:embed="rId1"/>
          <a:stretch>
            <a:fillRect/>
          </a:stretch>
        </p:blipFill>
        <p:spPr>
          <a:xfrm>
            <a:off x="276225" y="1381125"/>
            <a:ext cx="11430000" cy="54483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4</a:t>
            </a:r>
            <a:r>
              <a:rPr lang="zh-CN" altLang="en-US" dirty="0"/>
              <a:t>：解析</a:t>
            </a:r>
            <a:endParaRPr lang="zh-CN" altLang="en-US" dirty="0"/>
          </a:p>
        </p:txBody>
      </p:sp>
      <p:pic>
        <p:nvPicPr>
          <p:cNvPr id="3" name="图片 2"/>
          <p:cNvPicPr>
            <a:picLocks noChangeAspect="1"/>
          </p:cNvPicPr>
          <p:nvPr/>
        </p:nvPicPr>
        <p:blipFill>
          <a:blip r:embed="rId1"/>
          <a:stretch>
            <a:fillRect/>
          </a:stretch>
        </p:blipFill>
        <p:spPr>
          <a:xfrm>
            <a:off x="923925" y="1049020"/>
            <a:ext cx="9625368" cy="57672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r>
              <a:rPr lang="en-US" altLang="zh-CN" dirty="0"/>
              <a:t>-</a:t>
            </a:r>
            <a:r>
              <a:rPr lang="zh-CN" altLang="en-US" dirty="0"/>
              <a:t>步骤</a:t>
            </a:r>
            <a:r>
              <a:rPr lang="en-US" altLang="zh-CN" dirty="0"/>
              <a:t>5</a:t>
            </a:r>
            <a:r>
              <a:rPr lang="zh-CN" altLang="en-US" dirty="0"/>
              <a:t>：初始化</a:t>
            </a:r>
            <a:endParaRPr lang="zh-CN" altLang="en-US" dirty="0"/>
          </a:p>
        </p:txBody>
      </p:sp>
      <p:pic>
        <p:nvPicPr>
          <p:cNvPr id="3" name="图片 2"/>
          <p:cNvPicPr>
            <a:picLocks noChangeAspect="1"/>
          </p:cNvPicPr>
          <p:nvPr/>
        </p:nvPicPr>
        <p:blipFill>
          <a:blip r:embed="rId1"/>
          <a:stretch>
            <a:fillRect/>
          </a:stretch>
        </p:blipFill>
        <p:spPr>
          <a:xfrm>
            <a:off x="671195" y="1202055"/>
            <a:ext cx="10663292" cy="561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Java虚拟机相关的问题？</a:t>
            </a:r>
            <a:endParaRPr lang="zh-CN" dirty="0"/>
          </a:p>
        </p:txBody>
      </p:sp>
      <p:sp>
        <p:nvSpPr>
          <p:cNvPr id="3" name="文本框 2"/>
          <p:cNvSpPr txBox="1"/>
          <p:nvPr/>
        </p:nvSpPr>
        <p:spPr>
          <a:xfrm>
            <a:off x="325755" y="1211580"/>
            <a:ext cx="11539855" cy="5262245"/>
          </a:xfrm>
          <a:prstGeom prst="rect">
            <a:avLst/>
          </a:prstGeom>
          <a:noFill/>
        </p:spPr>
        <p:txBody>
          <a:bodyPr wrap="square" rtlCol="0">
            <a:spAutoFit/>
          </a:bodyPr>
          <a:p>
            <a:r>
              <a:rPr lang="en-US" sz="2400"/>
              <a:t>1</a:t>
            </a:r>
            <a:r>
              <a:rPr sz="2400"/>
              <a:t>. class文件的结构是怎么样</a:t>
            </a:r>
            <a:r>
              <a:rPr lang="zh-CN" sz="2400"/>
              <a:t>的</a:t>
            </a:r>
            <a:r>
              <a:rPr sz="2400"/>
              <a:t>？Java虚拟机如何加载class文件的？Java的类加载器都有哪些？每个类加载器都加载哪些类？这些类加载器之间的关系是怎么样的？什么是双亲委派模型？为什么Java的类加载器要使用双亲委派模型？如何自定义自己的类加载器，自己的类加载器和Java自带的类加载器关系如何处理？</a:t>
            </a:r>
            <a:r>
              <a:rPr lang="zh-CN" sz="2400"/>
              <a:t>线程上下文是如何打破双亲委派机制的？</a:t>
            </a:r>
            <a:endParaRPr sz="2400"/>
          </a:p>
          <a:p>
            <a:endParaRPr sz="2400"/>
          </a:p>
          <a:p>
            <a:r>
              <a:rPr lang="en-US" sz="2400"/>
              <a:t>2</a:t>
            </a:r>
            <a:r>
              <a:rPr sz="2400"/>
              <a:t>. Java虚拟机的内存结构是怎么样的？每个部分分别都存储哪些数据？静态成员变量存在哪里？Class对象存在哪里？class常量池、字符串变量池、运行时常量池是什么关系？字符串变量池和运行时常量池存在哪里？对象属性存在哪里？一个对象的创建和销毁都是怎么在这些部分存活和转移的？哪些部分需要做垃圾回收？</a:t>
            </a:r>
            <a:endParaRPr sz="2400"/>
          </a:p>
          <a:p>
            <a:endParaRPr sz="2400"/>
          </a:p>
          <a:p>
            <a:r>
              <a:rPr lang="en-US" sz="2400">
                <a:sym typeface="+mn-ea"/>
              </a:rPr>
              <a:t>3</a:t>
            </a:r>
            <a:r>
              <a:rPr sz="2400">
                <a:sym typeface="+mn-ea"/>
              </a:rPr>
              <a:t>. 一个对象在什么时候会被垃圾回收？为什么对象在这个时候，会被垃圾回收？垃圾回收的算法都有哪些？这些算法分别都有什么优缺点？都适合于什么场景？垃圾收集器有哪些？这些算法分别都有什么优缺点？都适合什么场景？</a:t>
            </a:r>
            <a:endParaRPr sz="2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a:t>
            </a:r>
            <a:endParaRPr lang="zh-CN" altLang="en-US" dirty="0"/>
          </a:p>
        </p:txBody>
      </p:sp>
      <p:pic>
        <p:nvPicPr>
          <p:cNvPr id="4" name="图片 3"/>
          <p:cNvPicPr>
            <a:picLocks noChangeAspect="1"/>
          </p:cNvPicPr>
          <p:nvPr/>
        </p:nvPicPr>
        <p:blipFill>
          <a:blip r:embed="rId1"/>
          <a:stretch>
            <a:fillRect/>
          </a:stretch>
        </p:blipFill>
        <p:spPr>
          <a:xfrm>
            <a:off x="433070" y="1417320"/>
            <a:ext cx="11515725" cy="50196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类加载的方式</a:t>
            </a:r>
            <a:endParaRPr lang="zh-CN" altLang="en-US" dirty="0"/>
          </a:p>
        </p:txBody>
      </p:sp>
      <p:sp>
        <p:nvSpPr>
          <p:cNvPr id="3" name="文本框 2"/>
          <p:cNvSpPr txBox="1"/>
          <p:nvPr/>
        </p:nvSpPr>
        <p:spPr>
          <a:xfrm>
            <a:off x="875030" y="1745615"/>
            <a:ext cx="10496550" cy="2306955"/>
          </a:xfrm>
          <a:prstGeom prst="rect">
            <a:avLst/>
          </a:prstGeom>
          <a:noFill/>
        </p:spPr>
        <p:txBody>
          <a:bodyPr wrap="square" rtlCol="0">
            <a:spAutoFit/>
          </a:bodyPr>
          <a:p>
            <a:r>
              <a:rPr lang="en-US" altLang="zh-CN" sz="2400"/>
              <a:t>1. </a:t>
            </a:r>
            <a:r>
              <a:rPr lang="zh-CN" altLang="en-US" sz="2400"/>
              <a:t>通过命令行启动应用时由JVM初始化加载含有main()方法的主类</a:t>
            </a:r>
            <a:r>
              <a:rPr lang="en-US" altLang="zh-CN" sz="2400"/>
              <a:t>;</a:t>
            </a:r>
            <a:endParaRPr lang="zh-CN" altLang="en-US" sz="2400"/>
          </a:p>
          <a:p>
            <a:endParaRPr lang="zh-CN" altLang="en-US" sz="2400"/>
          </a:p>
          <a:p>
            <a:r>
              <a:rPr lang="en-US" altLang="zh-CN" sz="2400"/>
              <a:t>2. </a:t>
            </a:r>
            <a:r>
              <a:rPr lang="zh-CN" altLang="en-US" sz="2400"/>
              <a:t>通过Class.forName()方法动态加载，默认会执行静态方法块</a:t>
            </a:r>
            <a:r>
              <a:rPr lang="en-US" altLang="zh-CN" sz="2400"/>
              <a:t>(</a:t>
            </a:r>
            <a:r>
              <a:rPr lang="zh-CN" altLang="en-US" sz="2400"/>
              <a:t>static{}</a:t>
            </a:r>
            <a:r>
              <a:rPr lang="en-US" altLang="zh-CN" sz="2400"/>
              <a:t>)</a:t>
            </a:r>
            <a:r>
              <a:rPr lang="zh-CN" altLang="en-US" sz="2400"/>
              <a:t>，也可通过Class.forName(name,initialize,loader)中的initialze来指定是否要执行初始化块</a:t>
            </a:r>
            <a:r>
              <a:rPr lang="en-US" altLang="zh-CN" sz="2400"/>
              <a:t>;</a:t>
            </a:r>
            <a:endParaRPr lang="zh-CN" altLang="en-US" sz="2400"/>
          </a:p>
          <a:p>
            <a:endParaRPr lang="zh-CN" altLang="en-US" sz="2400"/>
          </a:p>
          <a:p>
            <a:r>
              <a:rPr lang="en-US" altLang="zh-CN" sz="2400"/>
              <a:t>3. </a:t>
            </a:r>
            <a:r>
              <a:rPr lang="zh-CN" altLang="en-US" sz="2400"/>
              <a:t>通过ClassLoader.loadClass()方法动态加载，不会执行初始化块。</a:t>
            </a:r>
            <a:endParaRPr lang="zh-CN" altLang="en-US"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类加载器类型</a:t>
            </a:r>
            <a:endParaRPr lang="zh-CN" altLang="en-US" dirty="0"/>
          </a:p>
        </p:txBody>
      </p:sp>
      <p:pic>
        <p:nvPicPr>
          <p:cNvPr id="19" name="图片 18"/>
          <p:cNvPicPr>
            <a:picLocks noChangeAspect="1"/>
          </p:cNvPicPr>
          <p:nvPr/>
        </p:nvPicPr>
        <p:blipFill>
          <a:blip r:embed="rId1"/>
          <a:stretch>
            <a:fillRect/>
          </a:stretch>
        </p:blipFill>
        <p:spPr>
          <a:xfrm>
            <a:off x="838200" y="1752600"/>
            <a:ext cx="10534650" cy="44386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类加载器类图关系</a:t>
            </a:r>
            <a:endParaRPr lang="zh-CN" altLang="en-US" dirty="0"/>
          </a:p>
        </p:txBody>
      </p:sp>
      <p:pic>
        <p:nvPicPr>
          <p:cNvPr id="20" name="图片 19"/>
          <p:cNvPicPr>
            <a:picLocks noChangeAspect="1"/>
          </p:cNvPicPr>
          <p:nvPr/>
        </p:nvPicPr>
        <p:blipFill>
          <a:blip r:embed="rId1"/>
          <a:stretch>
            <a:fillRect/>
          </a:stretch>
        </p:blipFill>
        <p:spPr>
          <a:xfrm>
            <a:off x="3033395" y="1733550"/>
            <a:ext cx="5572125" cy="42862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双亲委派模型</a:t>
            </a:r>
            <a:endParaRPr lang="zh-CN" altLang="en-US" dirty="0"/>
          </a:p>
        </p:txBody>
      </p:sp>
      <p:sp>
        <p:nvSpPr>
          <p:cNvPr id="3" name="圆角矩形 2"/>
          <p:cNvSpPr/>
          <p:nvPr/>
        </p:nvSpPr>
        <p:spPr>
          <a:xfrm>
            <a:off x="4414520" y="1259840"/>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启动类加载器</a:t>
            </a:r>
            <a:endParaRPr lang="zh-CN" altLang="en-US" sz="1600"/>
          </a:p>
          <a:p>
            <a:pPr algn="ctr"/>
            <a:r>
              <a:rPr lang="en-US" altLang="zh-CN" sz="1600"/>
              <a:t>Bootstrap ClassLoader</a:t>
            </a:r>
            <a:endParaRPr lang="en-US" altLang="zh-CN" sz="1600"/>
          </a:p>
        </p:txBody>
      </p:sp>
      <p:sp>
        <p:nvSpPr>
          <p:cNvPr id="5" name="圆角矩形 4"/>
          <p:cNvSpPr/>
          <p:nvPr/>
        </p:nvSpPr>
        <p:spPr>
          <a:xfrm>
            <a:off x="4414520" y="233489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扩展类加载器</a:t>
            </a:r>
            <a:endParaRPr lang="zh-CN" altLang="en-US" sz="1600"/>
          </a:p>
          <a:p>
            <a:pPr algn="ctr"/>
            <a:r>
              <a:rPr lang="en-US" altLang="zh-CN" sz="1600"/>
              <a:t>Extension ClassLoader</a:t>
            </a:r>
            <a:endParaRPr lang="en-US" altLang="zh-CN" sz="1600"/>
          </a:p>
        </p:txBody>
      </p:sp>
      <p:sp>
        <p:nvSpPr>
          <p:cNvPr id="6" name="圆角矩形 5"/>
          <p:cNvSpPr/>
          <p:nvPr/>
        </p:nvSpPr>
        <p:spPr>
          <a:xfrm>
            <a:off x="4414520" y="3409950"/>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应用类加载器</a:t>
            </a:r>
            <a:endParaRPr lang="zh-CN" altLang="en-US" sz="1600"/>
          </a:p>
          <a:p>
            <a:pPr algn="ctr"/>
            <a:r>
              <a:rPr lang="en-US" altLang="zh-CN" sz="1600"/>
              <a:t>Application ClassLoader</a:t>
            </a:r>
            <a:endParaRPr lang="en-US" altLang="zh-CN" sz="1600"/>
          </a:p>
        </p:txBody>
      </p:sp>
      <p:sp>
        <p:nvSpPr>
          <p:cNvPr id="7" name="圆角矩形 6"/>
          <p:cNvSpPr/>
          <p:nvPr/>
        </p:nvSpPr>
        <p:spPr>
          <a:xfrm>
            <a:off x="2176780" y="459422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t>自定义类加载器</a:t>
            </a:r>
            <a:endParaRPr lang="zh-CN" altLang="en-US" sz="1600"/>
          </a:p>
          <a:p>
            <a:pPr algn="ctr"/>
            <a:r>
              <a:rPr lang="en-US" altLang="zh-CN" sz="1600">
                <a:sym typeface="+mn-ea"/>
              </a:rPr>
              <a:t>Custom</a:t>
            </a:r>
            <a:r>
              <a:rPr lang="en-US" altLang="zh-CN" sz="1600"/>
              <a:t> ClassLoader</a:t>
            </a:r>
            <a:endParaRPr lang="en-US" altLang="zh-CN" sz="1600"/>
          </a:p>
        </p:txBody>
      </p:sp>
      <p:sp>
        <p:nvSpPr>
          <p:cNvPr id="8" name="圆角矩形 7"/>
          <p:cNvSpPr/>
          <p:nvPr/>
        </p:nvSpPr>
        <p:spPr>
          <a:xfrm>
            <a:off x="6652260" y="4594225"/>
            <a:ext cx="2237740" cy="600075"/>
          </a:xfrm>
          <a:prstGeom prst="roundRect">
            <a:avLst/>
          </a:prstGeom>
          <a:solidFill>
            <a:srgbClr val="78C445"/>
          </a:solidFill>
          <a:ln>
            <a:solidFill>
              <a:srgbClr val="78C445"/>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ym typeface="+mn-ea"/>
              </a:rPr>
              <a:t>自定义类加载器</a:t>
            </a:r>
            <a:endParaRPr lang="zh-CN" altLang="en-US" sz="1600"/>
          </a:p>
          <a:p>
            <a:pPr algn="ctr"/>
            <a:r>
              <a:rPr lang="en-US" altLang="zh-CN" sz="1600"/>
              <a:t>Custom ClassLoader</a:t>
            </a:r>
            <a:endParaRPr lang="en-US" altLang="zh-CN" sz="1600"/>
          </a:p>
        </p:txBody>
      </p:sp>
      <p:cxnSp>
        <p:nvCxnSpPr>
          <p:cNvPr id="9" name="直接箭头连接符 8"/>
          <p:cNvCxnSpPr>
            <a:stCxn id="7" idx="0"/>
            <a:endCxn id="6" idx="2"/>
          </p:cNvCxnSpPr>
          <p:nvPr/>
        </p:nvCxnSpPr>
        <p:spPr>
          <a:xfrm flipV="1">
            <a:off x="3295650" y="4010025"/>
            <a:ext cx="2237740" cy="58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0"/>
            <a:endCxn id="6" idx="2"/>
          </p:cNvCxnSpPr>
          <p:nvPr/>
        </p:nvCxnSpPr>
        <p:spPr>
          <a:xfrm flipH="1" flipV="1">
            <a:off x="5533390" y="4010025"/>
            <a:ext cx="2237740" cy="58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0"/>
            <a:endCxn id="5" idx="2"/>
          </p:cNvCxnSpPr>
          <p:nvPr/>
        </p:nvCxnSpPr>
        <p:spPr>
          <a:xfrm flipV="1">
            <a:off x="5533390" y="2925445"/>
            <a:ext cx="0" cy="47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0"/>
            <a:endCxn id="3" idx="2"/>
          </p:cNvCxnSpPr>
          <p:nvPr/>
        </p:nvCxnSpPr>
        <p:spPr>
          <a:xfrm flipV="1">
            <a:off x="5533390" y="1850390"/>
            <a:ext cx="0" cy="47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515225" y="1445895"/>
            <a:ext cx="0" cy="288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610475" y="2059940"/>
            <a:ext cx="2410460" cy="829945"/>
          </a:xfrm>
          <a:prstGeom prst="rect">
            <a:avLst/>
          </a:prstGeom>
          <a:noFill/>
        </p:spPr>
        <p:txBody>
          <a:bodyPr wrap="square" rtlCol="0">
            <a:spAutoFit/>
          </a:bodyPr>
          <a:p>
            <a:r>
              <a:rPr lang="zh-CN" altLang="en-US" sz="1600"/>
              <a:t>父类加载器加载失败后</a:t>
            </a:r>
            <a:endParaRPr lang="zh-CN" altLang="en-US" sz="1600"/>
          </a:p>
          <a:p>
            <a:r>
              <a:rPr lang="zh-CN" altLang="en-US" sz="1600"/>
              <a:t>交给子类加载器自己加载</a:t>
            </a:r>
            <a:endParaRPr lang="zh-CN" altLang="en-US" sz="1600"/>
          </a:p>
        </p:txBody>
      </p:sp>
      <p:sp>
        <p:nvSpPr>
          <p:cNvPr id="15" name="文本框 14"/>
          <p:cNvSpPr txBox="1"/>
          <p:nvPr/>
        </p:nvSpPr>
        <p:spPr>
          <a:xfrm>
            <a:off x="4695190" y="4107815"/>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6" name="文本框 15"/>
          <p:cNvSpPr txBox="1"/>
          <p:nvPr/>
        </p:nvSpPr>
        <p:spPr>
          <a:xfrm>
            <a:off x="4695190" y="2988310"/>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7" name="文本框 16"/>
          <p:cNvSpPr txBox="1"/>
          <p:nvPr/>
        </p:nvSpPr>
        <p:spPr>
          <a:xfrm>
            <a:off x="4695190" y="1913255"/>
            <a:ext cx="1676400" cy="337185"/>
          </a:xfrm>
          <a:prstGeom prst="rect">
            <a:avLst/>
          </a:prstGeom>
          <a:noFill/>
        </p:spPr>
        <p:txBody>
          <a:bodyPr wrap="square" rtlCol="0">
            <a:spAutoFit/>
          </a:bodyPr>
          <a:p>
            <a:pPr algn="ctr"/>
            <a:r>
              <a:rPr lang="zh-CN" altLang="en-US" sz="1600"/>
              <a:t>向上委托</a:t>
            </a:r>
            <a:endParaRPr lang="zh-CN" altLang="en-US" sz="1600"/>
          </a:p>
        </p:txBody>
      </p:sp>
      <p:sp>
        <p:nvSpPr>
          <p:cNvPr id="18" name="文本框 17"/>
          <p:cNvSpPr txBox="1"/>
          <p:nvPr/>
        </p:nvSpPr>
        <p:spPr>
          <a:xfrm>
            <a:off x="733425" y="5270500"/>
            <a:ext cx="10725150" cy="1476375"/>
          </a:xfrm>
          <a:prstGeom prst="rect">
            <a:avLst/>
          </a:prstGeom>
          <a:noFill/>
        </p:spPr>
        <p:txBody>
          <a:bodyPr wrap="square" rtlCol="0">
            <a:spAutoFit/>
          </a:bodyPr>
          <a:p>
            <a:r>
              <a:rPr lang="zh-CN" altLang="en-US"/>
              <a:t>注：</a:t>
            </a:r>
            <a:r>
              <a:rPr lang="en-US" altLang="zh-CN"/>
              <a:t>1. </a:t>
            </a:r>
            <a:r>
              <a:rPr lang="zh-CN" altLang="en-US"/>
              <a:t>可以避免重复加载，父类已经加载了，子类就不需要再次加载</a:t>
            </a:r>
            <a:r>
              <a:rPr lang="en-US" altLang="zh-CN"/>
              <a:t>;</a:t>
            </a:r>
            <a:endParaRPr lang="zh-CN" altLang="en-US"/>
          </a:p>
          <a:p>
            <a:r>
              <a:rPr lang="en-US" altLang="zh-CN"/>
              <a:t>         2. </a:t>
            </a:r>
            <a:r>
              <a:rPr lang="zh-CN" altLang="zh-CN"/>
              <a:t>相对</a:t>
            </a:r>
            <a:r>
              <a:rPr lang="zh-CN" altLang="en-US"/>
              <a:t>安全，很好的解决了各个类加载器的基础类的统一问题，减少用户随意定义类加载器来加载基础核心类，会带来相关隐患。</a:t>
            </a:r>
            <a:endParaRPr lang="zh-CN" altLang="en-US"/>
          </a:p>
          <a:p>
            <a:r>
              <a:rPr lang="en-US" altLang="zh-CN"/>
              <a:t>         3. 类加载器之间的父子关系是以组合关系来复用父加载器的代码，而不是以继承关系来实现;</a:t>
            </a:r>
            <a:endParaRPr lang="en-US" altLang="zh-CN"/>
          </a:p>
          <a:p>
            <a:r>
              <a:rPr lang="en-US" altLang="zh-CN"/>
              <a:t>         4. 双亲委派模型是推荐给开发者的一种类加载器实现方式，而不是强制性的约束模型。</a:t>
            </a:r>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双亲委派模型</a:t>
            </a:r>
            <a:endParaRPr lang="zh-CN" altLang="en-US" dirty="0"/>
          </a:p>
        </p:txBody>
      </p:sp>
      <p:pic>
        <p:nvPicPr>
          <p:cNvPr id="19" name="图片 18"/>
          <p:cNvPicPr>
            <a:picLocks noChangeAspect="1"/>
          </p:cNvPicPr>
          <p:nvPr/>
        </p:nvPicPr>
        <p:blipFill>
          <a:blip r:embed="rId1"/>
          <a:stretch>
            <a:fillRect/>
          </a:stretch>
        </p:blipFill>
        <p:spPr>
          <a:xfrm>
            <a:off x="2076450" y="1052195"/>
            <a:ext cx="7732819" cy="5760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pic>
        <p:nvPicPr>
          <p:cNvPr id="3" name="图片 2"/>
          <p:cNvPicPr>
            <a:picLocks noChangeAspect="1"/>
          </p:cNvPicPr>
          <p:nvPr/>
        </p:nvPicPr>
        <p:blipFill>
          <a:blip r:embed="rId1"/>
          <a:stretch>
            <a:fillRect/>
          </a:stretch>
        </p:blipFill>
        <p:spPr>
          <a:xfrm>
            <a:off x="838200" y="1814195"/>
            <a:ext cx="10458450" cy="39338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grpSp>
        <p:nvGrpSpPr>
          <p:cNvPr id="9" name="组合 8"/>
          <p:cNvGrpSpPr/>
          <p:nvPr/>
        </p:nvGrpSpPr>
        <p:grpSpPr>
          <a:xfrm>
            <a:off x="778510" y="1142365"/>
            <a:ext cx="9724390" cy="5638800"/>
            <a:chOff x="1226" y="1799"/>
            <a:chExt cx="15314" cy="8880"/>
          </a:xfrm>
        </p:grpSpPr>
        <p:pic>
          <p:nvPicPr>
            <p:cNvPr id="7" name="图片 6"/>
            <p:cNvPicPr>
              <a:picLocks noChangeAspect="1"/>
            </p:cNvPicPr>
            <p:nvPr/>
          </p:nvPicPr>
          <p:blipFill>
            <a:blip r:embed="rId1"/>
            <a:stretch>
              <a:fillRect/>
            </a:stretch>
          </p:blipFill>
          <p:spPr>
            <a:xfrm>
              <a:off x="1226" y="1799"/>
              <a:ext cx="15315" cy="8880"/>
            </a:xfrm>
            <a:prstGeom prst="rect">
              <a:avLst/>
            </a:prstGeom>
          </p:spPr>
        </p:pic>
        <p:sp>
          <p:nvSpPr>
            <p:cNvPr id="8" name="文本框 7"/>
            <p:cNvSpPr txBox="1"/>
            <p:nvPr/>
          </p:nvSpPr>
          <p:spPr>
            <a:xfrm>
              <a:off x="9253" y="2435"/>
              <a:ext cx="1178" cy="1016"/>
            </a:xfrm>
            <a:prstGeom prst="rect">
              <a:avLst/>
            </a:prstGeom>
            <a:noFill/>
          </p:spPr>
          <p:txBody>
            <a:bodyPr wrap="square" rtlCol="0">
              <a:spAutoFit/>
            </a:bodyPr>
            <a:p>
              <a:r>
                <a:rPr lang="zh-CN" altLang="en-US" sz="3600" b="1">
                  <a:solidFill>
                    <a:srgbClr val="FF0000"/>
                  </a:solidFill>
                </a:rPr>
                <a:t>？</a:t>
              </a:r>
              <a:endParaRPr lang="zh-CN" altLang="en-US" sz="3600" b="1">
                <a:solidFill>
                  <a:srgbClr val="FF0000"/>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sp>
        <p:nvSpPr>
          <p:cNvPr id="19" name="文本框 18"/>
          <p:cNvSpPr txBox="1"/>
          <p:nvPr/>
        </p:nvSpPr>
        <p:spPr>
          <a:xfrm>
            <a:off x="455930" y="1393190"/>
            <a:ext cx="11191875" cy="4246245"/>
          </a:xfrm>
          <a:prstGeom prst="rect">
            <a:avLst/>
          </a:prstGeom>
          <a:noFill/>
        </p:spPr>
        <p:txBody>
          <a:bodyPr wrap="square" rtlCol="0">
            <a:spAutoFit/>
          </a:bodyPr>
          <a:p>
            <a:r>
              <a:rPr lang="zh-CN" altLang="en-US"/>
              <a:t>Java 提供了很多服务提供者接口（Service Provider Interface，SPI），允许第三方为这些接口提供实现。常见的 SPI 有 JDBC、JCE、JNDI、JAXP 和 JBI 等。</a:t>
            </a:r>
            <a:endParaRPr lang="zh-CN" altLang="en-US"/>
          </a:p>
          <a:p>
            <a:endParaRPr lang="zh-CN" altLang="en-US"/>
          </a:p>
          <a:p>
            <a:r>
              <a:rPr lang="zh-CN" altLang="en-US"/>
              <a:t>这些 SPI 的接口由 Java 核心库来提供，而这些 SPI 的实现代码则是作为 Java 应用所依赖的 jar 包被包含进类路径（CLASSPATH）里。SPI接口中的代码经常需要加载具体的实现类。那么问题来了，SPI的接口是Java核心库的一部分，是由启动类加载器(Bootstrap Classloader)来加载的，SPI的实现类</a:t>
            </a:r>
            <a:r>
              <a:rPr lang="zh-CN" altLang="en-US">
                <a:sym typeface="+mn-ea"/>
              </a:rPr>
              <a:t>启动类加载器无法找到并进行加载，</a:t>
            </a:r>
            <a:r>
              <a:rPr lang="zh-CN" altLang="en-US"/>
              <a:t>         应用类加载器(</a:t>
            </a:r>
            <a:r>
              <a:rPr lang="en-US" altLang="zh-CN"/>
              <a:t>Application</a:t>
            </a:r>
            <a:r>
              <a:rPr lang="zh-CN" altLang="en-US"/>
              <a:t> ClassLoader)倒是可以来加载，但是依照双亲委派模型，</a:t>
            </a:r>
            <a:r>
              <a:rPr lang="zh-CN" altLang="en-US">
                <a:sym typeface="+mn-ea"/>
              </a:rPr>
              <a:t>启动类加载器(Bootstrap Classloader)</a:t>
            </a:r>
            <a:r>
              <a:rPr lang="zh-CN" altLang="en-US"/>
              <a:t>无法向下委派</a:t>
            </a:r>
            <a:r>
              <a:rPr lang="zh-CN" altLang="en-US">
                <a:sym typeface="+mn-ea"/>
              </a:rPr>
              <a:t>应用类加载器(</a:t>
            </a:r>
            <a:r>
              <a:rPr lang="en-US" altLang="zh-CN">
                <a:sym typeface="+mn-ea"/>
              </a:rPr>
              <a:t>Application</a:t>
            </a:r>
            <a:r>
              <a:rPr lang="zh-CN" altLang="en-US">
                <a:sym typeface="+mn-ea"/>
              </a:rPr>
              <a:t> ClassLoader)</a:t>
            </a:r>
            <a:r>
              <a:rPr lang="zh-CN" altLang="en-US"/>
              <a:t>来加载</a:t>
            </a:r>
            <a:r>
              <a:rPr lang="zh-CN" altLang="en-US">
                <a:sym typeface="+mn-ea"/>
              </a:rPr>
              <a:t>SPI的实现类</a:t>
            </a:r>
            <a:r>
              <a:rPr lang="zh-CN" altLang="en-US"/>
              <a:t>。</a:t>
            </a:r>
            <a:endParaRPr lang="zh-CN" altLang="en-US"/>
          </a:p>
          <a:p>
            <a:endParaRPr lang="zh-CN" altLang="en-US"/>
          </a:p>
          <a:p>
            <a:r>
              <a:rPr lang="zh-CN" altLang="en-US"/>
              <a:t>通常：核心接口 实例对象 </a:t>
            </a:r>
            <a:r>
              <a:rPr lang="en-US" altLang="zh-CN"/>
              <a:t>= new </a:t>
            </a:r>
            <a:r>
              <a:rPr lang="zh-CN" altLang="en-US"/>
              <a:t>实现类</a:t>
            </a:r>
            <a:r>
              <a:rPr lang="en-US" altLang="zh-CN"/>
              <a:t>()               </a:t>
            </a:r>
            <a:r>
              <a:rPr lang="zh-CN" altLang="en-US"/>
              <a:t>不够高级，耦合度高</a:t>
            </a:r>
            <a:endParaRPr lang="en-US" altLang="zh-CN"/>
          </a:p>
          <a:p>
            <a:endParaRPr lang="en-US" altLang="zh-CN"/>
          </a:p>
          <a:p>
            <a:r>
              <a:rPr lang="en-US" altLang="zh-CN"/>
              <a:t>SPI(</a:t>
            </a:r>
            <a:r>
              <a:rPr lang="zh-CN" altLang="zh-CN"/>
              <a:t>以</a:t>
            </a:r>
            <a:r>
              <a:rPr lang="en-US" altLang="zh-CN"/>
              <a:t>JDBC</a:t>
            </a:r>
            <a:r>
              <a:rPr lang="zh-CN" altLang="en-US"/>
              <a:t>为例</a:t>
            </a:r>
            <a:r>
              <a:rPr lang="en-US" altLang="zh-CN"/>
              <a:t>)</a:t>
            </a:r>
            <a:r>
              <a:rPr lang="zh-CN" altLang="zh-CN"/>
              <a:t>：核心接口 实例对象 </a:t>
            </a:r>
            <a:r>
              <a:rPr lang="en-US" altLang="zh-CN"/>
              <a:t>= ServiceLoader.load(“SPI</a:t>
            </a:r>
            <a:r>
              <a:rPr lang="zh-CN" altLang="zh-CN"/>
              <a:t>规范制定实现</a:t>
            </a:r>
            <a:r>
              <a:rPr lang="en-US" altLang="zh-CN"/>
              <a:t>”)</a:t>
            </a:r>
            <a:endParaRPr lang="en-US" altLang="zh-CN"/>
          </a:p>
          <a:p>
            <a:endParaRPr lang="en-US" altLang="zh-CN"/>
          </a:p>
          <a:p>
            <a:r>
              <a:rPr lang="zh-CN" altLang="en-US"/>
              <a:t>怎么办？要是能把应用层的</a:t>
            </a:r>
            <a:r>
              <a:rPr lang="zh-CN" altLang="en-US">
                <a:sym typeface="+mn-ea"/>
              </a:rPr>
              <a:t>应用类加载器传到核心接口类就好了？要怎么传呢？它们当前共用一个线程，那好，就用当前线程传过去好了，所以就诞生了线程上下文类加载器。</a:t>
            </a: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类加载器</a:t>
            </a:r>
            <a:r>
              <a:rPr lang="en-US" altLang="zh-CN" dirty="0"/>
              <a:t>-</a:t>
            </a:r>
            <a:r>
              <a:rPr lang="zh-CN" altLang="en-US" dirty="0"/>
              <a:t>线程上下文类加载</a:t>
            </a:r>
            <a:endParaRPr lang="zh-CN" altLang="en-US" dirty="0"/>
          </a:p>
        </p:txBody>
      </p:sp>
      <p:pic>
        <p:nvPicPr>
          <p:cNvPr id="5" name="图片 4"/>
          <p:cNvPicPr>
            <a:picLocks noChangeAspect="1"/>
          </p:cNvPicPr>
          <p:nvPr/>
        </p:nvPicPr>
        <p:blipFill>
          <a:blip r:embed="rId1"/>
          <a:stretch>
            <a:fillRect/>
          </a:stretch>
        </p:blipFill>
        <p:spPr>
          <a:xfrm>
            <a:off x="911860" y="1056005"/>
            <a:ext cx="9668571" cy="5760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80070" y="1714500"/>
            <a:ext cx="3962400" cy="5124450"/>
          </a:xfrm>
          <a:prstGeom prst="rect">
            <a:avLst/>
          </a:prstGeom>
        </p:spPr>
      </p:pic>
      <p:sp>
        <p:nvSpPr>
          <p:cNvPr id="2" name="标题 1"/>
          <p:cNvSpPr>
            <a:spLocks noGrp="1"/>
          </p:cNvSpPr>
          <p:nvPr>
            <p:ph type="title"/>
          </p:nvPr>
        </p:nvSpPr>
        <p:spPr/>
        <p:txBody>
          <a:bodyPr>
            <a:normAutofit/>
          </a:bodyPr>
          <a:lstStyle/>
          <a:p>
            <a:r>
              <a:rPr lang="zh-CN" dirty="0"/>
              <a:t>为什么要学习</a:t>
            </a:r>
            <a:r>
              <a:rPr lang="en-US" altLang="zh-CN" dirty="0"/>
              <a:t>Java</a:t>
            </a:r>
            <a:r>
              <a:rPr lang="zh-CN" altLang="en-US" dirty="0"/>
              <a:t>虚拟机</a:t>
            </a:r>
            <a:endParaRPr lang="zh-CN" altLang="en-US" dirty="0"/>
          </a:p>
        </p:txBody>
      </p:sp>
      <p:sp>
        <p:nvSpPr>
          <p:cNvPr id="3" name="文本框 2"/>
          <p:cNvSpPr txBox="1"/>
          <p:nvPr/>
        </p:nvSpPr>
        <p:spPr>
          <a:xfrm>
            <a:off x="326390" y="1249680"/>
            <a:ext cx="11225530" cy="4523105"/>
          </a:xfrm>
          <a:prstGeom prst="rect">
            <a:avLst/>
          </a:prstGeom>
          <a:noFill/>
        </p:spPr>
        <p:txBody>
          <a:bodyPr wrap="square" rtlCol="0">
            <a:spAutoFit/>
          </a:bodyPr>
          <a:p>
            <a:r>
              <a:rPr lang="en-US" sz="3200"/>
              <a:t>1</a:t>
            </a:r>
            <a:r>
              <a:rPr lang="en-US" altLang="zh-CN" sz="3200"/>
              <a:t>. </a:t>
            </a:r>
            <a:r>
              <a:rPr lang="zh-CN" altLang="en-US" sz="3200"/>
              <a:t>加深对 Java 这门语言的理解，</a:t>
            </a:r>
            <a:r>
              <a:rPr lang="en-US" altLang="zh-CN" sz="3200">
                <a:sym typeface="+mn-ea"/>
              </a:rPr>
              <a:t>提升代码质量</a:t>
            </a:r>
            <a:endParaRPr lang="zh-CN" altLang="en-US" sz="3200"/>
          </a:p>
          <a:p>
            <a:endParaRPr lang="zh-CN" altLang="en-US" sz="3200"/>
          </a:p>
          <a:p>
            <a:r>
              <a:rPr lang="en-US" altLang="zh-CN" sz="3200"/>
              <a:t>2. 排查问题</a:t>
            </a:r>
            <a:r>
              <a:rPr lang="zh-CN" altLang="en-US" sz="3200"/>
              <a:t>，解决项目问题</a:t>
            </a:r>
            <a:endParaRPr lang="zh-CN" altLang="en-US" sz="3200"/>
          </a:p>
          <a:p>
            <a:endParaRPr lang="en-US" altLang="zh-CN" sz="3200"/>
          </a:p>
          <a:p>
            <a:r>
              <a:rPr lang="en-US" altLang="zh-CN" sz="3200"/>
              <a:t>3. </a:t>
            </a:r>
            <a:r>
              <a:rPr lang="zh-CN" altLang="en-US" sz="3200"/>
              <a:t>方便项目进行</a:t>
            </a:r>
            <a:r>
              <a:rPr lang="en-US" altLang="zh-CN" sz="3200">
                <a:sym typeface="+mn-ea"/>
              </a:rPr>
              <a:t>性能分析和调优工作</a:t>
            </a:r>
            <a:endParaRPr lang="en-US" altLang="zh-CN" sz="3200">
              <a:sym typeface="+mn-ea"/>
            </a:endParaRPr>
          </a:p>
          <a:p>
            <a:endParaRPr lang="zh-CN" altLang="en-US" sz="3200"/>
          </a:p>
          <a:p>
            <a:r>
              <a:rPr lang="en-US" altLang="zh-CN" sz="3200"/>
              <a:t>4. </a:t>
            </a:r>
            <a:r>
              <a:rPr lang="zh-CN" altLang="en-US" sz="3200"/>
              <a:t>面试！面试！还是面试！</a:t>
            </a:r>
            <a:endParaRPr lang="zh-CN" altLang="en-US" sz="3200"/>
          </a:p>
          <a:p>
            <a:endParaRPr lang="zh-CN" altLang="en-US" sz="3200"/>
          </a:p>
          <a:p>
            <a:r>
              <a:rPr lang="en-US" altLang="zh-CN" sz="3200"/>
              <a:t>5. </a:t>
            </a:r>
            <a:r>
              <a:rPr lang="zh-CN" altLang="en-US" sz="3200"/>
              <a:t>当然是为</a:t>
            </a:r>
            <a:r>
              <a:rPr lang="zh-CN" altLang="en-US" sz="3200"/>
              <a:t>装</a:t>
            </a:r>
            <a:r>
              <a:rPr lang="en-US" altLang="zh-CN" sz="3200"/>
              <a:t>X</a:t>
            </a:r>
            <a:r>
              <a:rPr lang="zh-CN" altLang="en-US" sz="3200"/>
              <a:t>！</a:t>
            </a:r>
            <a:endParaRPr lang="zh-CN" altLang="en-US" sz="3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olidFill>
                  <a:schemeClr val="tx1"/>
                </a:solidFill>
                <a:sym typeface="+mn-ea"/>
              </a:rPr>
              <a:t>4</a:t>
            </a:r>
            <a:r>
              <a:rPr sz="3200">
                <a:solidFill>
                  <a:schemeClr val="tx1"/>
                </a:solidFill>
                <a:sym typeface="+mn-ea"/>
              </a:rPr>
              <a:t>.  </a:t>
            </a:r>
            <a:r>
              <a:rPr lang="en-US" sz="3200">
                <a:solidFill>
                  <a:schemeClr val="tx1"/>
                </a:solidFill>
                <a:sym typeface="+mn-ea"/>
              </a:rPr>
              <a:t>J</a:t>
            </a:r>
            <a:r>
              <a:rPr sz="3200">
                <a:solidFill>
                  <a:schemeClr val="tx1"/>
                </a:solidFill>
                <a:sym typeface="+mn-ea"/>
              </a:rPr>
              <a:t>ava实例化</a:t>
            </a:r>
            <a:r>
              <a:rPr lang="zh-CN" sz="3200">
                <a:solidFill>
                  <a:schemeClr val="tx1"/>
                </a:solidFill>
                <a:sym typeface="+mn-ea"/>
              </a:rPr>
              <a:t>及运行</a:t>
            </a:r>
            <a:r>
              <a:rPr sz="3200">
                <a:solidFill>
                  <a:schemeClr val="tx1"/>
                </a:solidFill>
                <a:sym typeface="+mn-ea"/>
              </a:rPr>
              <a:t>过程</a:t>
            </a:r>
            <a:endParaRPr sz="3200">
              <a:solidFill>
                <a:schemeClr val="tx1"/>
              </a:solidFill>
            </a:endParaRPr>
          </a:p>
          <a:p>
            <a:r>
              <a:rPr lang="en-US" sz="3600" b="1">
                <a:solidFill>
                  <a:srgbClr val="FF0000"/>
                </a:solidFill>
              </a:rPr>
              <a:t>5</a:t>
            </a:r>
            <a:r>
              <a:rPr sz="3600" b="1">
                <a:solidFill>
                  <a:srgbClr val="FF0000"/>
                </a:solidFill>
              </a:rPr>
              <a:t>.  </a:t>
            </a:r>
            <a:r>
              <a:rPr lang="en-US" sz="3600" b="1">
                <a:solidFill>
                  <a:srgbClr val="FF0000"/>
                </a:solidFill>
              </a:rPr>
              <a:t>J</a:t>
            </a:r>
            <a:r>
              <a:rPr sz="3600" b="1">
                <a:solidFill>
                  <a:srgbClr val="FF0000"/>
                </a:solidFill>
              </a:rPr>
              <a:t>ava虚拟机内存结构(运行时数据区)</a:t>
            </a:r>
            <a:endParaRPr sz="3600" b="1">
              <a:solidFill>
                <a:srgbClr val="FF0000"/>
              </a:solidFill>
            </a:endParaRPr>
          </a:p>
          <a:p>
            <a:r>
              <a:rPr sz="3200"/>
              <a:t>6.  </a:t>
            </a:r>
            <a:r>
              <a:rPr lang="en-US" sz="3200"/>
              <a:t>J</a:t>
            </a:r>
            <a:r>
              <a:rPr sz="3200"/>
              <a:t>ava虚拟机内存结构 vs </a:t>
            </a:r>
            <a:r>
              <a:rPr lang="en-US" sz="3200"/>
              <a:t>J</a:t>
            </a:r>
            <a:r>
              <a:rPr sz="3200"/>
              <a:t>ava内存模型</a:t>
            </a:r>
            <a:r>
              <a:rPr lang="en-US" altLang="zh-CN" sz="3200"/>
              <a:t>(JMM)</a:t>
            </a:r>
            <a:endParaRPr sz="3200"/>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-HotSpot</a:t>
            </a:r>
            <a:r>
              <a:rPr lang="zh-CN" altLang="en-US" dirty="0"/>
              <a:t>实现</a:t>
            </a:r>
            <a:r>
              <a:rPr lang="en-US" altLang="zh-CN" dirty="0">
                <a:sym typeface="+mn-ea"/>
              </a:rPr>
              <a:t>内存结构</a:t>
            </a:r>
            <a:endParaRPr lang="en-US" altLang="zh-CN" dirty="0"/>
          </a:p>
        </p:txBody>
      </p:sp>
      <p:sp>
        <p:nvSpPr>
          <p:cNvPr id="4" name="矩形 3"/>
          <p:cNvSpPr/>
          <p:nvPr/>
        </p:nvSpPr>
        <p:spPr>
          <a:xfrm>
            <a:off x="1818640" y="1649095"/>
            <a:ext cx="9260840" cy="50165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0" name="矩形 9"/>
          <p:cNvSpPr/>
          <p:nvPr/>
        </p:nvSpPr>
        <p:spPr>
          <a:xfrm>
            <a:off x="1953260" y="1788795"/>
            <a:ext cx="2277745" cy="4792980"/>
          </a:xfrm>
          <a:prstGeom prst="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 name="矩形 4"/>
          <p:cNvSpPr/>
          <p:nvPr/>
        </p:nvSpPr>
        <p:spPr>
          <a:xfrm>
            <a:off x="2007870" y="2901950"/>
            <a:ext cx="2173605" cy="302196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 name="矩形 5"/>
          <p:cNvSpPr/>
          <p:nvPr/>
        </p:nvSpPr>
        <p:spPr>
          <a:xfrm>
            <a:off x="2007235" y="2281555"/>
            <a:ext cx="2174240" cy="56832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pPr algn="ctr"/>
            <a:r>
              <a:rPr lang="zh-CN" altLang="en-US" b="1">
                <a:solidFill>
                  <a:schemeClr val="tx1"/>
                </a:solidFill>
              </a:rPr>
              <a:t>程序计数器</a:t>
            </a:r>
            <a:endParaRPr lang="zh-CN" altLang="en-US" b="1">
              <a:solidFill>
                <a:schemeClr val="tx1"/>
              </a:solidFill>
            </a:endParaRPr>
          </a:p>
          <a:p>
            <a:pPr algn="ctr"/>
            <a:r>
              <a:rPr lang="en-US" altLang="zh-CN" sz="1400" b="1">
                <a:solidFill>
                  <a:schemeClr val="tx1"/>
                </a:solidFill>
              </a:rPr>
              <a:t>(Program Counter Register)</a:t>
            </a:r>
            <a:endParaRPr lang="en-US" altLang="zh-CN" sz="1400" b="1">
              <a:solidFill>
                <a:schemeClr val="tx1"/>
              </a:solidFill>
            </a:endParaRPr>
          </a:p>
        </p:txBody>
      </p:sp>
      <p:sp>
        <p:nvSpPr>
          <p:cNvPr id="9" name="矩形 8"/>
          <p:cNvSpPr/>
          <p:nvPr/>
        </p:nvSpPr>
        <p:spPr>
          <a:xfrm>
            <a:off x="2007235" y="6000115"/>
            <a:ext cx="2173605" cy="5365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pPr algn="ctr"/>
            <a:r>
              <a:rPr lang="zh-CN" altLang="en-US" sz="1600" b="1">
                <a:solidFill>
                  <a:schemeClr val="tx1"/>
                </a:solidFill>
              </a:rPr>
              <a:t>本地方法栈</a:t>
            </a:r>
            <a:endParaRPr lang="zh-CN" altLang="en-US" sz="1600" b="1">
              <a:solidFill>
                <a:schemeClr val="tx1"/>
              </a:solidFill>
            </a:endParaRPr>
          </a:p>
          <a:p>
            <a:pPr algn="ctr"/>
            <a:r>
              <a:rPr lang="en-US" altLang="zh-CN" sz="1400" b="1">
                <a:solidFill>
                  <a:schemeClr val="tx1"/>
                </a:solidFill>
                <a:sym typeface="+mn-ea"/>
              </a:rPr>
              <a:t>(Native Method Stack)</a:t>
            </a:r>
            <a:endParaRPr lang="zh-CN" altLang="en-US" sz="1400" b="1"/>
          </a:p>
        </p:txBody>
      </p:sp>
      <p:sp>
        <p:nvSpPr>
          <p:cNvPr id="11" name="矩形 10"/>
          <p:cNvSpPr/>
          <p:nvPr/>
        </p:nvSpPr>
        <p:spPr>
          <a:xfrm>
            <a:off x="4367530" y="1789430"/>
            <a:ext cx="4744085" cy="4746625"/>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矩形 11"/>
          <p:cNvSpPr/>
          <p:nvPr/>
        </p:nvSpPr>
        <p:spPr>
          <a:xfrm>
            <a:off x="9273540" y="1790065"/>
            <a:ext cx="1690370" cy="4200525"/>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40" name="直接箭头连接符 39"/>
          <p:cNvCxnSpPr/>
          <p:nvPr/>
        </p:nvCxnSpPr>
        <p:spPr>
          <a:xfrm flipV="1">
            <a:off x="9000490" y="2672715"/>
            <a:ext cx="530860" cy="11436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1"/>
          <a:stretch>
            <a:fillRect/>
          </a:stretch>
        </p:blipFill>
        <p:spPr>
          <a:xfrm>
            <a:off x="7257415" y="4656455"/>
            <a:ext cx="1743075" cy="866775"/>
          </a:xfrm>
          <a:prstGeom prst="rect">
            <a:avLst/>
          </a:prstGeom>
        </p:spPr>
      </p:pic>
      <p:sp>
        <p:nvSpPr>
          <p:cNvPr id="52" name="矩形 51"/>
          <p:cNvSpPr/>
          <p:nvPr/>
        </p:nvSpPr>
        <p:spPr>
          <a:xfrm>
            <a:off x="4485640" y="4656455"/>
            <a:ext cx="2614295" cy="1815465"/>
          </a:xfrm>
          <a:prstGeom prst="rect">
            <a:avLst/>
          </a:prstGeom>
          <a:solidFill>
            <a:srgbClr val="00B05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b="1">
                <a:solidFill>
                  <a:schemeClr val="bg1"/>
                </a:solidFill>
              </a:rPr>
              <a:t>字符串常量池</a:t>
            </a:r>
            <a:endParaRPr lang="zh-CN" altLang="en-US" b="1">
              <a:solidFill>
                <a:schemeClr val="bg1"/>
              </a:solidFill>
            </a:endParaRPr>
          </a:p>
        </p:txBody>
      </p:sp>
      <p:cxnSp>
        <p:nvCxnSpPr>
          <p:cNvPr id="53" name="直接箭头连接符 52"/>
          <p:cNvCxnSpPr/>
          <p:nvPr/>
        </p:nvCxnSpPr>
        <p:spPr>
          <a:xfrm flipH="1">
            <a:off x="8994140" y="4017645"/>
            <a:ext cx="556895" cy="73660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8994140" y="4294505"/>
            <a:ext cx="537210" cy="14001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2"/>
          <a:stretch>
            <a:fillRect/>
          </a:stretch>
        </p:blipFill>
        <p:spPr>
          <a:xfrm>
            <a:off x="7251065" y="5605145"/>
            <a:ext cx="1743075" cy="866775"/>
          </a:xfrm>
          <a:prstGeom prst="rect">
            <a:avLst/>
          </a:prstGeom>
        </p:spPr>
      </p:pic>
      <p:pic>
        <p:nvPicPr>
          <p:cNvPr id="57" name="图片 56"/>
          <p:cNvPicPr>
            <a:picLocks noChangeAspect="1"/>
          </p:cNvPicPr>
          <p:nvPr/>
        </p:nvPicPr>
        <p:blipFill>
          <a:blip r:embed="rId3"/>
          <a:stretch>
            <a:fillRect/>
          </a:stretch>
        </p:blipFill>
        <p:spPr>
          <a:xfrm>
            <a:off x="4485640" y="2281555"/>
            <a:ext cx="4514850" cy="2295525"/>
          </a:xfrm>
          <a:prstGeom prst="rect">
            <a:avLst/>
          </a:prstGeom>
        </p:spPr>
      </p:pic>
      <p:sp>
        <p:nvSpPr>
          <p:cNvPr id="58" name="文本框 57"/>
          <p:cNvSpPr txBox="1"/>
          <p:nvPr/>
        </p:nvSpPr>
        <p:spPr>
          <a:xfrm>
            <a:off x="4485005" y="1853565"/>
            <a:ext cx="4509135" cy="368300"/>
          </a:xfrm>
          <a:prstGeom prst="rect">
            <a:avLst/>
          </a:prstGeom>
          <a:noFill/>
        </p:spPr>
        <p:txBody>
          <a:bodyPr wrap="square" rtlCol="0">
            <a:spAutoFit/>
          </a:bodyPr>
          <a:p>
            <a:pPr algn="ctr"/>
            <a:r>
              <a:rPr lang="zh-CN" altLang="en-US" b="1"/>
              <a:t>堆</a:t>
            </a:r>
            <a:r>
              <a:rPr lang="en-US" altLang="zh-CN" b="1"/>
              <a:t>(Heap)</a:t>
            </a:r>
            <a:endParaRPr lang="en-US" altLang="zh-CN" b="1"/>
          </a:p>
        </p:txBody>
      </p:sp>
      <p:sp>
        <p:nvSpPr>
          <p:cNvPr id="59" name="文本框 58"/>
          <p:cNvSpPr txBox="1"/>
          <p:nvPr/>
        </p:nvSpPr>
        <p:spPr>
          <a:xfrm>
            <a:off x="2007235" y="1831975"/>
            <a:ext cx="2173605" cy="368300"/>
          </a:xfrm>
          <a:prstGeom prst="rect">
            <a:avLst/>
          </a:prstGeom>
          <a:noFill/>
        </p:spPr>
        <p:txBody>
          <a:bodyPr wrap="square" rtlCol="0">
            <a:spAutoFit/>
          </a:bodyPr>
          <a:p>
            <a:pPr algn="ctr"/>
            <a:r>
              <a:rPr lang="en-US" altLang="zh-CN"/>
              <a:t>main</a:t>
            </a:r>
            <a:r>
              <a:rPr lang="zh-CN" altLang="en-US"/>
              <a:t>线程</a:t>
            </a:r>
            <a:endParaRPr lang="zh-CN" altLang="en-US"/>
          </a:p>
        </p:txBody>
      </p:sp>
      <p:sp>
        <p:nvSpPr>
          <p:cNvPr id="61" name="文本框 60"/>
          <p:cNvSpPr txBox="1"/>
          <p:nvPr/>
        </p:nvSpPr>
        <p:spPr>
          <a:xfrm>
            <a:off x="9306560" y="1853565"/>
            <a:ext cx="1637665" cy="645160"/>
          </a:xfrm>
          <a:prstGeom prst="rect">
            <a:avLst/>
          </a:prstGeom>
          <a:noFill/>
        </p:spPr>
        <p:txBody>
          <a:bodyPr wrap="square" rtlCol="0">
            <a:spAutoFit/>
          </a:bodyPr>
          <a:p>
            <a:pPr algn="ctr"/>
            <a:r>
              <a:rPr lang="zh-CN" altLang="en-US" b="1"/>
              <a:t>元空间</a:t>
            </a:r>
            <a:endParaRPr lang="zh-CN" altLang="en-US" b="1"/>
          </a:p>
          <a:p>
            <a:pPr algn="ctr"/>
            <a:r>
              <a:rPr lang="en-US" altLang="zh-CN" b="1"/>
              <a:t>(Meta Space)</a:t>
            </a:r>
            <a:endParaRPr lang="en-US" altLang="zh-CN" b="1"/>
          </a:p>
        </p:txBody>
      </p:sp>
      <p:sp>
        <p:nvSpPr>
          <p:cNvPr id="67" name="文本框 66"/>
          <p:cNvSpPr txBox="1"/>
          <p:nvPr/>
        </p:nvSpPr>
        <p:spPr>
          <a:xfrm>
            <a:off x="2117725" y="2901950"/>
            <a:ext cx="1995805" cy="521970"/>
          </a:xfrm>
          <a:prstGeom prst="rect">
            <a:avLst/>
          </a:prstGeom>
          <a:noFill/>
        </p:spPr>
        <p:txBody>
          <a:bodyPr wrap="square" rtlCol="0">
            <a:spAutoFit/>
          </a:bodyPr>
          <a:p>
            <a:pPr algn="ctr"/>
            <a:r>
              <a:rPr lang="zh-CN" altLang="en-US" sz="1400" b="1"/>
              <a:t>虚拟机栈</a:t>
            </a:r>
            <a:endParaRPr lang="zh-CN" altLang="en-US" sz="1400" b="1"/>
          </a:p>
          <a:p>
            <a:pPr algn="ctr"/>
            <a:r>
              <a:rPr lang="en-US" altLang="zh-CN" sz="1400" b="1"/>
              <a:t>(VM Stack)</a:t>
            </a:r>
            <a:endParaRPr lang="en-US" altLang="zh-CN" sz="1400" b="1"/>
          </a:p>
        </p:txBody>
      </p:sp>
      <p:pic>
        <p:nvPicPr>
          <p:cNvPr id="68" name="图片 67"/>
          <p:cNvPicPr>
            <a:picLocks noChangeAspect="1"/>
          </p:cNvPicPr>
          <p:nvPr/>
        </p:nvPicPr>
        <p:blipFill>
          <a:blip r:embed="rId4"/>
          <a:stretch>
            <a:fillRect/>
          </a:stretch>
        </p:blipFill>
        <p:spPr>
          <a:xfrm>
            <a:off x="2172970" y="3445510"/>
            <a:ext cx="1885950" cy="2409825"/>
          </a:xfrm>
          <a:prstGeom prst="rect">
            <a:avLst/>
          </a:prstGeom>
        </p:spPr>
      </p:pic>
      <p:cxnSp>
        <p:nvCxnSpPr>
          <p:cNvPr id="69" name="直接箭头连接符 68"/>
          <p:cNvCxnSpPr/>
          <p:nvPr/>
        </p:nvCxnSpPr>
        <p:spPr>
          <a:xfrm flipV="1">
            <a:off x="4035425" y="2375535"/>
            <a:ext cx="445135" cy="21443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22555" y="1649095"/>
            <a:ext cx="1209040" cy="15811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t" anchorCtr="0"/>
          <a:p>
            <a:r>
              <a:rPr lang="zh-CN" altLang="zh-CN">
                <a:sym typeface="+mn-ea"/>
              </a:rPr>
              <a:t>执行引擎</a:t>
            </a:r>
            <a:endParaRPr lang="zh-CN" altLang="zh-CN"/>
          </a:p>
          <a:p>
            <a:endParaRPr lang="zh-CN" altLang="zh-CN"/>
          </a:p>
        </p:txBody>
      </p:sp>
      <p:sp>
        <p:nvSpPr>
          <p:cNvPr id="71" name="矩形 70"/>
          <p:cNvSpPr/>
          <p:nvPr/>
        </p:nvSpPr>
        <p:spPr>
          <a:xfrm>
            <a:off x="504825" y="3580130"/>
            <a:ext cx="445770" cy="128524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本地方法</a:t>
            </a:r>
            <a:endParaRPr lang="zh-CN" altLang="zh-CN"/>
          </a:p>
        </p:txBody>
      </p:sp>
      <p:sp>
        <p:nvSpPr>
          <p:cNvPr id="72" name="矩形 71"/>
          <p:cNvSpPr/>
          <p:nvPr/>
        </p:nvSpPr>
        <p:spPr>
          <a:xfrm>
            <a:off x="504825" y="5345430"/>
            <a:ext cx="445770" cy="138620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本地方法库</a:t>
            </a:r>
            <a:endParaRPr lang="zh-CN" altLang="zh-CN"/>
          </a:p>
        </p:txBody>
      </p:sp>
      <p:cxnSp>
        <p:nvCxnSpPr>
          <p:cNvPr id="73" name="直接箭头连接符 72"/>
          <p:cNvCxnSpPr>
            <a:stCxn id="71" idx="2"/>
            <a:endCxn id="72" idx="0"/>
          </p:cNvCxnSpPr>
          <p:nvPr/>
        </p:nvCxnSpPr>
        <p:spPr>
          <a:xfrm>
            <a:off x="727710" y="4865370"/>
            <a:ext cx="0" cy="4800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71" idx="0"/>
          </p:cNvCxnSpPr>
          <p:nvPr/>
        </p:nvCxnSpPr>
        <p:spPr>
          <a:xfrm>
            <a:off x="727075" y="3230245"/>
            <a:ext cx="635" cy="3498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0" idx="3"/>
          </p:cNvCxnSpPr>
          <p:nvPr/>
        </p:nvCxnSpPr>
        <p:spPr>
          <a:xfrm>
            <a:off x="1331595" y="2439670"/>
            <a:ext cx="480695" cy="190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1" idx="3"/>
          </p:cNvCxnSpPr>
          <p:nvPr/>
        </p:nvCxnSpPr>
        <p:spPr>
          <a:xfrm flipV="1">
            <a:off x="950595" y="4211955"/>
            <a:ext cx="861695" cy="1079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1429365" y="1649095"/>
            <a:ext cx="445770" cy="138112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源代码</a:t>
            </a:r>
            <a:endParaRPr lang="zh-CN" altLang="zh-CN"/>
          </a:p>
        </p:txBody>
      </p:sp>
      <p:sp>
        <p:nvSpPr>
          <p:cNvPr id="78" name="矩形 77"/>
          <p:cNvSpPr/>
          <p:nvPr/>
        </p:nvSpPr>
        <p:spPr>
          <a:xfrm>
            <a:off x="11429365" y="3580130"/>
            <a:ext cx="445770" cy="10839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字节码</a:t>
            </a:r>
            <a:endParaRPr lang="zh-CN" altLang="zh-CN"/>
          </a:p>
        </p:txBody>
      </p:sp>
      <p:sp>
        <p:nvSpPr>
          <p:cNvPr id="79" name="矩形 78"/>
          <p:cNvSpPr/>
          <p:nvPr/>
        </p:nvSpPr>
        <p:spPr>
          <a:xfrm>
            <a:off x="11429365" y="5345430"/>
            <a:ext cx="445770" cy="129476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anchor="ctr" anchorCtr="0"/>
          <a:p>
            <a:r>
              <a:rPr lang="zh-CN" altLang="zh-CN"/>
              <a:t>类加载器</a:t>
            </a:r>
            <a:endParaRPr lang="zh-CN" altLang="zh-CN"/>
          </a:p>
        </p:txBody>
      </p:sp>
      <p:cxnSp>
        <p:nvCxnSpPr>
          <p:cNvPr id="81" name="直接箭头连接符 80"/>
          <p:cNvCxnSpPr>
            <a:stCxn id="77" idx="2"/>
            <a:endCxn id="78" idx="0"/>
          </p:cNvCxnSpPr>
          <p:nvPr/>
        </p:nvCxnSpPr>
        <p:spPr>
          <a:xfrm>
            <a:off x="11663045" y="3030220"/>
            <a:ext cx="0" cy="5499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8" idx="2"/>
            <a:endCxn id="79" idx="0"/>
          </p:cNvCxnSpPr>
          <p:nvPr/>
        </p:nvCxnSpPr>
        <p:spPr>
          <a:xfrm>
            <a:off x="11663045" y="4664075"/>
            <a:ext cx="0" cy="68135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86055" y="241998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r>
              <a:rPr lang="zh-CN" altLang="en-US" sz="1400" b="1"/>
              <a:t>即时编译器</a:t>
            </a:r>
            <a:endParaRPr lang="zh-CN" altLang="en-US" sz="1400" b="1"/>
          </a:p>
        </p:txBody>
      </p:sp>
      <p:sp>
        <p:nvSpPr>
          <p:cNvPr id="86" name="矩形 85"/>
          <p:cNvSpPr/>
          <p:nvPr/>
        </p:nvSpPr>
        <p:spPr>
          <a:xfrm>
            <a:off x="186055" y="280987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p>
            <a:r>
              <a:rPr lang="zh-CN" altLang="en-US" sz="1400" b="1"/>
              <a:t>垃圾回收器</a:t>
            </a:r>
            <a:endParaRPr lang="zh-CN" altLang="en-US" sz="1400" b="1"/>
          </a:p>
        </p:txBody>
      </p:sp>
      <p:cxnSp>
        <p:nvCxnSpPr>
          <p:cNvPr id="87" name="直接箭头连接符 86"/>
          <p:cNvCxnSpPr>
            <a:stCxn id="79" idx="1"/>
          </p:cNvCxnSpPr>
          <p:nvPr/>
        </p:nvCxnSpPr>
        <p:spPr>
          <a:xfrm flipH="1" flipV="1">
            <a:off x="11062335" y="5991225"/>
            <a:ext cx="367030" cy="19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86055" y="2030095"/>
            <a:ext cx="1082675" cy="33083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400" b="1"/>
              <a:t>解释器</a:t>
            </a:r>
            <a:endParaRPr lang="zh-CN" altLang="en-US" sz="1400" b="1"/>
          </a:p>
        </p:txBody>
      </p:sp>
      <p:sp>
        <p:nvSpPr>
          <p:cNvPr id="8" name="矩形 7"/>
          <p:cNvSpPr/>
          <p:nvPr/>
        </p:nvSpPr>
        <p:spPr>
          <a:xfrm>
            <a:off x="9531350" y="5188585"/>
            <a:ext cx="1209675" cy="720000"/>
          </a:xfrm>
          <a:prstGeom prst="rect">
            <a:avLst/>
          </a:prstGeom>
          <a:solidFill>
            <a:srgbClr val="00B05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b="1">
                <a:solidFill>
                  <a:schemeClr val="bg1"/>
                </a:solidFill>
              </a:rPr>
              <a:t>运行时</a:t>
            </a:r>
            <a:endParaRPr lang="zh-CN" altLang="en-US" b="1">
              <a:solidFill>
                <a:schemeClr val="bg1"/>
              </a:solidFill>
            </a:endParaRPr>
          </a:p>
          <a:p>
            <a:pPr algn="ctr"/>
            <a:r>
              <a:rPr lang="zh-CN" altLang="en-US" b="1">
                <a:solidFill>
                  <a:schemeClr val="bg1"/>
                </a:solidFill>
              </a:rPr>
              <a:t>常量池</a:t>
            </a:r>
            <a:endParaRPr lang="zh-CN" altLang="en-US" b="1">
              <a:solidFill>
                <a:schemeClr val="bg1"/>
              </a:solidFill>
            </a:endParaRPr>
          </a:p>
        </p:txBody>
      </p:sp>
      <p:pic>
        <p:nvPicPr>
          <p:cNvPr id="14" name="图片 13"/>
          <p:cNvPicPr>
            <a:picLocks noChangeAspect="1"/>
          </p:cNvPicPr>
          <p:nvPr/>
        </p:nvPicPr>
        <p:blipFill>
          <a:blip r:embed="rId5"/>
          <a:stretch>
            <a:fillRect/>
          </a:stretch>
        </p:blipFill>
        <p:spPr>
          <a:xfrm>
            <a:off x="9531350" y="2498725"/>
            <a:ext cx="1209675" cy="2619375"/>
          </a:xfrm>
          <a:prstGeom prst="rect">
            <a:avLst/>
          </a:prstGeom>
        </p:spPr>
      </p:pic>
      <p:sp>
        <p:nvSpPr>
          <p:cNvPr id="15" name="矩形 14"/>
          <p:cNvSpPr/>
          <p:nvPr/>
        </p:nvSpPr>
        <p:spPr>
          <a:xfrm>
            <a:off x="9273540" y="6068060"/>
            <a:ext cx="1690370" cy="46863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7" name="文本框 16"/>
          <p:cNvSpPr txBox="1"/>
          <p:nvPr/>
        </p:nvSpPr>
        <p:spPr>
          <a:xfrm>
            <a:off x="9273540" y="6122670"/>
            <a:ext cx="1670685" cy="368300"/>
          </a:xfrm>
          <a:prstGeom prst="rect">
            <a:avLst/>
          </a:prstGeom>
          <a:noFill/>
        </p:spPr>
        <p:txBody>
          <a:bodyPr wrap="square" rtlCol="0">
            <a:spAutoFit/>
          </a:bodyPr>
          <a:p>
            <a:pPr algn="ctr"/>
            <a:r>
              <a:rPr lang="en-US" altLang="zh-CN" b="1"/>
              <a:t>CodeCache</a:t>
            </a:r>
            <a:endParaRPr lang="en-US" altLang="zh-CN" b="1"/>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pic>
        <p:nvPicPr>
          <p:cNvPr id="13" name="图片 12"/>
          <p:cNvPicPr>
            <a:picLocks noChangeAspect="1"/>
          </p:cNvPicPr>
          <p:nvPr/>
        </p:nvPicPr>
        <p:blipFill>
          <a:blip r:embed="rId1"/>
          <a:stretch>
            <a:fillRect/>
          </a:stretch>
        </p:blipFill>
        <p:spPr>
          <a:xfrm>
            <a:off x="335915" y="1403350"/>
            <a:ext cx="11520000" cy="516513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sp>
        <p:nvSpPr>
          <p:cNvPr id="3" name="文本框 2"/>
          <p:cNvSpPr txBox="1"/>
          <p:nvPr/>
        </p:nvSpPr>
        <p:spPr>
          <a:xfrm>
            <a:off x="462280" y="1560830"/>
            <a:ext cx="11438255" cy="2030095"/>
          </a:xfrm>
          <a:prstGeom prst="rect">
            <a:avLst/>
          </a:prstGeom>
          <a:noFill/>
        </p:spPr>
        <p:txBody>
          <a:bodyPr wrap="square" rtlCol="0">
            <a:spAutoFit/>
          </a:bodyPr>
          <a:p>
            <a:r>
              <a:rPr lang="zh-CN" altLang="en-US"/>
              <a:t>JVM使用oop-klass这种模型来描述一个java类.虽然模型有2个,但是确实从3个不同的角度去看待java类的:</a:t>
            </a:r>
            <a:endParaRPr lang="zh-CN" altLang="en-US"/>
          </a:p>
          <a:p>
            <a:endParaRPr lang="zh-CN" altLang="en-US"/>
          </a:p>
          <a:p>
            <a:r>
              <a:rPr lang="zh-CN" altLang="en-US"/>
              <a:t>实例数据角度: jvm使用oop来保存用户的实例数据</a:t>
            </a:r>
            <a:endParaRPr lang="zh-CN" altLang="en-US"/>
          </a:p>
          <a:p>
            <a:r>
              <a:rPr lang="zh-CN" altLang="en-US"/>
              <a:t>元数据角度: jvm将类的元数据保存到了klass模型中</a:t>
            </a:r>
            <a:endParaRPr lang="zh-CN" altLang="en-US"/>
          </a:p>
          <a:p>
            <a:r>
              <a:rPr lang="zh-CN" altLang="en-US"/>
              <a:t>方法分发规则: 为了实现多态,jvm 采用了 vtable,itable技术,而vtable,itable 就是保存在klass模型中.</a:t>
            </a:r>
            <a:endParaRPr lang="zh-CN" altLang="en-US"/>
          </a:p>
          <a:p>
            <a:r>
              <a:rPr lang="zh-CN" altLang="en-US"/>
              <a:t>vtable: 该类所有的函数（除了static, final）和 父类的函数虚拟表。</a:t>
            </a:r>
            <a:endParaRPr lang="zh-CN" altLang="en-US"/>
          </a:p>
          <a:p>
            <a:r>
              <a:rPr lang="zh-CN" altLang="en-US"/>
              <a:t>Itable: 该类所有实现接口的函数列表.</a:t>
            </a:r>
            <a:endParaRPr lang="zh-CN" altLang="en-US"/>
          </a:p>
        </p:txBody>
      </p:sp>
      <p:pic>
        <p:nvPicPr>
          <p:cNvPr id="4" name="图片 3"/>
          <p:cNvPicPr>
            <a:picLocks noChangeAspect="1"/>
          </p:cNvPicPr>
          <p:nvPr/>
        </p:nvPicPr>
        <p:blipFill>
          <a:blip r:embed="rId1"/>
          <a:stretch>
            <a:fillRect/>
          </a:stretch>
        </p:blipFill>
        <p:spPr>
          <a:xfrm>
            <a:off x="2550795" y="3590925"/>
            <a:ext cx="6591300" cy="29718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oop-klass对象模型</a:t>
            </a:r>
            <a:endParaRPr dirty="0"/>
          </a:p>
        </p:txBody>
      </p:sp>
      <p:sp>
        <p:nvSpPr>
          <p:cNvPr id="3" name="文本框 2"/>
          <p:cNvSpPr txBox="1"/>
          <p:nvPr/>
        </p:nvSpPr>
        <p:spPr>
          <a:xfrm>
            <a:off x="377190" y="1345565"/>
            <a:ext cx="11438255" cy="1753235"/>
          </a:xfrm>
          <a:prstGeom prst="rect">
            <a:avLst/>
          </a:prstGeom>
          <a:noFill/>
        </p:spPr>
        <p:txBody>
          <a:bodyPr wrap="square" rtlCol="0">
            <a:spAutoFit/>
          </a:bodyPr>
          <a:p>
            <a:r>
              <a:rPr lang="zh-CN" altLang="en-US"/>
              <a:t>JVM中使用了oop,klass,handle 这三个类来描述oop-klass.需要注意一点的是: 这三个类不仅能够描述外在的java类,也能描述JVM内在的类型(如 constantPoolOop).</a:t>
            </a:r>
            <a:endParaRPr lang="zh-CN" altLang="en-US"/>
          </a:p>
          <a:p>
            <a:r>
              <a:rPr lang="zh-CN" altLang="en-US"/>
              <a:t>handle 是对oop的行为的封装，可以理解为句柄</a:t>
            </a:r>
            <a:r>
              <a:rPr lang="en-US" altLang="zh-CN"/>
              <a:t>(</a:t>
            </a:r>
            <a:r>
              <a:rPr lang="zh-CN" altLang="en-US"/>
              <a:t>地址</a:t>
            </a:r>
            <a:r>
              <a:rPr lang="en-US" altLang="zh-CN"/>
              <a:t>)</a:t>
            </a:r>
            <a:r>
              <a:rPr lang="zh-CN" altLang="en-US"/>
              <a:t>，相当于指针.这里需要注意的是:</a:t>
            </a:r>
            <a:endParaRPr lang="zh-CN" altLang="en-US"/>
          </a:p>
          <a:p>
            <a:r>
              <a:rPr lang="zh-CN" altLang="en-US"/>
              <a:t>大多数情况下,JVM在访问java类时是一定通过handle的_handle 来得到oop,再通过oop获得对应的klass,这样,handle就能够访问oop的函数了</a:t>
            </a:r>
            <a:r>
              <a:rPr lang="en-US" altLang="zh-CN"/>
              <a:t>.</a:t>
            </a:r>
            <a:r>
              <a:rPr lang="zh-CN" altLang="en-US"/>
              <a:t>如果是调用JVM内部的c++类所对应的oop函数,则不需要通过handle,直接通过oop拿到指定的klass即可.</a:t>
            </a:r>
            <a:endParaRPr lang="zh-CN" altLang="en-US"/>
          </a:p>
        </p:txBody>
      </p:sp>
      <p:pic>
        <p:nvPicPr>
          <p:cNvPr id="5" name="图片 4"/>
          <p:cNvPicPr>
            <a:picLocks noChangeAspect="1"/>
          </p:cNvPicPr>
          <p:nvPr/>
        </p:nvPicPr>
        <p:blipFill>
          <a:blip r:embed="rId1"/>
          <a:stretch>
            <a:fillRect/>
          </a:stretch>
        </p:blipFill>
        <p:spPr>
          <a:xfrm>
            <a:off x="2254885" y="3018155"/>
            <a:ext cx="6958659" cy="3600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-oop</a:t>
            </a:r>
            <a:endParaRPr lang="en-US" dirty="0"/>
          </a:p>
        </p:txBody>
      </p:sp>
      <p:sp>
        <p:nvSpPr>
          <p:cNvPr id="3" name="文本框 2"/>
          <p:cNvSpPr txBox="1"/>
          <p:nvPr/>
        </p:nvSpPr>
        <p:spPr>
          <a:xfrm>
            <a:off x="668020" y="3848100"/>
            <a:ext cx="4245610" cy="2861310"/>
          </a:xfrm>
          <a:prstGeom prst="rect">
            <a:avLst/>
          </a:prstGeom>
          <a:noFill/>
        </p:spPr>
        <p:txBody>
          <a:bodyPr wrap="square" rtlCol="0">
            <a:spAutoFit/>
          </a:bodyPr>
          <a:p>
            <a:r>
              <a:rPr lang="zh-CN" altLang="en-US"/>
              <a:t>class oopDesc {</a:t>
            </a:r>
            <a:endParaRPr lang="zh-CN" altLang="en-US"/>
          </a:p>
          <a:p>
            <a:r>
              <a:rPr lang="zh-CN" altLang="en-US"/>
              <a:t>  friend class VMStructs;</a:t>
            </a:r>
            <a:endParaRPr lang="zh-CN" altLang="en-US"/>
          </a:p>
          <a:p>
            <a:r>
              <a:rPr lang="zh-CN" altLang="en-US"/>
              <a:t> private:</a:t>
            </a:r>
            <a:endParaRPr lang="zh-CN" altLang="en-US"/>
          </a:p>
          <a:p>
            <a:r>
              <a:rPr lang="zh-CN" altLang="en-US"/>
              <a:t>  volatile markOop  _mark;</a:t>
            </a:r>
            <a:endParaRPr lang="zh-CN" altLang="en-US"/>
          </a:p>
          <a:p>
            <a:r>
              <a:rPr lang="zh-CN" altLang="en-US"/>
              <a:t>  union _metadata {</a:t>
            </a:r>
            <a:endParaRPr lang="zh-CN" altLang="en-US"/>
          </a:p>
          <a:p>
            <a:r>
              <a:rPr lang="zh-CN" altLang="en-US"/>
              <a:t>    wideKlassOop    _klass;</a:t>
            </a:r>
            <a:endParaRPr lang="zh-CN" altLang="en-US"/>
          </a:p>
          <a:p>
            <a:r>
              <a:rPr lang="zh-CN" altLang="en-US"/>
              <a:t>    narrowOop       _compressed_klass;</a:t>
            </a:r>
            <a:endParaRPr lang="zh-CN" altLang="en-US"/>
          </a:p>
          <a:p>
            <a:r>
              <a:rPr lang="zh-CN" altLang="en-US"/>
              <a:t>  } _metadata;</a:t>
            </a:r>
            <a:endParaRPr lang="zh-CN" altLang="en-US"/>
          </a:p>
          <a:p>
            <a:r>
              <a:rPr lang="zh-CN" altLang="en-US"/>
              <a:t>  ...</a:t>
            </a:r>
            <a:endParaRPr lang="zh-CN" altLang="en-US"/>
          </a:p>
          <a:p>
            <a:r>
              <a:rPr lang="zh-CN" altLang="en-US"/>
              <a:t>}</a:t>
            </a:r>
            <a:endParaRPr lang="zh-CN" altLang="en-US"/>
          </a:p>
        </p:txBody>
      </p:sp>
      <p:pic>
        <p:nvPicPr>
          <p:cNvPr id="5" name="图片 4"/>
          <p:cNvPicPr>
            <a:picLocks noChangeAspect="1"/>
          </p:cNvPicPr>
          <p:nvPr/>
        </p:nvPicPr>
        <p:blipFill>
          <a:blip r:embed="rId1"/>
          <a:stretch>
            <a:fillRect/>
          </a:stretch>
        </p:blipFill>
        <p:spPr>
          <a:xfrm>
            <a:off x="7057390" y="3982720"/>
            <a:ext cx="4865684" cy="2880000"/>
          </a:xfrm>
          <a:prstGeom prst="rect">
            <a:avLst/>
          </a:prstGeom>
        </p:spPr>
      </p:pic>
      <p:pic>
        <p:nvPicPr>
          <p:cNvPr id="6" name="图片 5"/>
          <p:cNvPicPr>
            <a:picLocks noChangeAspect="1"/>
          </p:cNvPicPr>
          <p:nvPr/>
        </p:nvPicPr>
        <p:blipFill>
          <a:blip r:embed="rId2"/>
          <a:stretch>
            <a:fillRect/>
          </a:stretch>
        </p:blipFill>
        <p:spPr>
          <a:xfrm>
            <a:off x="2110105" y="1026160"/>
            <a:ext cx="4862466" cy="2880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pic>
        <p:nvPicPr>
          <p:cNvPr id="4" name="图片 3"/>
          <p:cNvPicPr>
            <a:picLocks noChangeAspect="1"/>
          </p:cNvPicPr>
          <p:nvPr/>
        </p:nvPicPr>
        <p:blipFill>
          <a:blip r:embed="rId1"/>
          <a:stretch>
            <a:fillRect/>
          </a:stretch>
        </p:blipFill>
        <p:spPr>
          <a:xfrm>
            <a:off x="2268220" y="1376045"/>
            <a:ext cx="7277100" cy="393382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sp>
        <p:nvSpPr>
          <p:cNvPr id="3" name="文本框 2"/>
          <p:cNvSpPr txBox="1"/>
          <p:nvPr/>
        </p:nvSpPr>
        <p:spPr>
          <a:xfrm>
            <a:off x="442595" y="1452245"/>
            <a:ext cx="11153775" cy="4523105"/>
          </a:xfrm>
          <a:prstGeom prst="rect">
            <a:avLst/>
          </a:prstGeom>
          <a:noFill/>
        </p:spPr>
        <p:txBody>
          <a:bodyPr wrap="square" rtlCol="0">
            <a:spAutoFit/>
          </a:bodyPr>
          <a:p>
            <a:r>
              <a:rPr lang="zh-CN" altLang="en-US" sz="2400"/>
              <a:t>1. 基类 typedef class oopDesc* oop;</a:t>
            </a:r>
            <a:endParaRPr lang="zh-CN" altLang="en-US" sz="2400"/>
          </a:p>
          <a:p>
            <a:r>
              <a:rPr lang="zh-CN" altLang="en-US" sz="2400"/>
              <a:t>2. 实例 typedef class instanceOopDesc* instanceOop;</a:t>
            </a:r>
            <a:endParaRPr lang="zh-CN" altLang="en-US" sz="2400"/>
          </a:p>
          <a:p>
            <a:r>
              <a:rPr lang="zh-CN" altLang="en-US" sz="2400"/>
              <a:t>3. 方法 typedef class methodOopDesc* methodOop;</a:t>
            </a:r>
            <a:endParaRPr lang="zh-CN" altLang="en-US" sz="2400"/>
          </a:p>
          <a:p>
            <a:r>
              <a:rPr lang="zh-CN" altLang="en-US" sz="2400"/>
              <a:t>4. 方法中静态信息 typedef class constMethodOopDesc* constMethodOop;</a:t>
            </a:r>
            <a:endParaRPr lang="zh-CN" altLang="en-US" sz="2400"/>
          </a:p>
          <a:p>
            <a:r>
              <a:rPr lang="zh-CN" altLang="en-US" sz="2400"/>
              <a:t>5. 数据结构：typedef class MethodDataOopDesc* methodDataOop;</a:t>
            </a:r>
            <a:endParaRPr lang="zh-CN" altLang="en-US" sz="2400"/>
          </a:p>
          <a:p>
            <a:r>
              <a:rPr lang="zh-CN" altLang="en-US" sz="2400"/>
              <a:t>6. 数组对象 typedef class arrayOopDesc* arrayOop;</a:t>
            </a:r>
            <a:endParaRPr lang="zh-CN" altLang="en-US" sz="2400"/>
          </a:p>
          <a:p>
            <a:r>
              <a:rPr lang="zh-CN" altLang="en-US" sz="2400"/>
              <a:t>7. 对象的数组 typedef class objArrayOopDesc* objArrayOop;</a:t>
            </a:r>
            <a:endParaRPr lang="zh-CN" altLang="en-US" sz="2400"/>
          </a:p>
          <a:p>
            <a:r>
              <a:rPr lang="zh-CN" altLang="en-US" sz="2400"/>
              <a:t>8. 基本类型的数组 typedef class typeArrayOopDesc* typeArrayOop;</a:t>
            </a:r>
            <a:endParaRPr lang="zh-CN" altLang="en-US" sz="2400"/>
          </a:p>
          <a:p>
            <a:r>
              <a:rPr lang="zh-CN" altLang="en-US" sz="2400"/>
              <a:t>9. 常量池 typedef class constantPoolOopDesc* constantPoolOop;</a:t>
            </a:r>
            <a:endParaRPr lang="zh-CN" altLang="en-US" sz="2400"/>
          </a:p>
          <a:p>
            <a:r>
              <a:rPr lang="zh-CN" altLang="en-US" sz="2400"/>
              <a:t>10.常量池缓存 typedef class constantPoolCacheOopDesc* constantPoolCacheOop;</a:t>
            </a:r>
            <a:endParaRPr lang="zh-CN" altLang="en-US" sz="2400"/>
          </a:p>
          <a:p>
            <a:r>
              <a:rPr lang="zh-CN" altLang="en-US" sz="2400"/>
              <a:t>11.Java类对等的C++类 typedef class klassOopDesc* klassOop;</a:t>
            </a:r>
            <a:endParaRPr lang="zh-CN" altLang="en-US" sz="2400"/>
          </a:p>
          <a:p>
            <a:r>
              <a:rPr lang="zh-CN" altLang="en-US" sz="2400"/>
              <a:t>12.对象头 typedef class markOopDesc* markOop;</a:t>
            </a:r>
            <a:endParaRPr lang="zh-CN"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pic>
        <p:nvPicPr>
          <p:cNvPr id="3" name="图片 2"/>
          <p:cNvPicPr>
            <a:picLocks noChangeAspect="1"/>
          </p:cNvPicPr>
          <p:nvPr/>
        </p:nvPicPr>
        <p:blipFill>
          <a:blip r:embed="rId1"/>
          <a:stretch>
            <a:fillRect/>
          </a:stretch>
        </p:blipFill>
        <p:spPr>
          <a:xfrm>
            <a:off x="457200" y="1423035"/>
            <a:ext cx="7200900" cy="4219575"/>
          </a:xfrm>
          <a:prstGeom prst="rect">
            <a:avLst/>
          </a:prstGeom>
        </p:spPr>
      </p:pic>
      <p:sp>
        <p:nvSpPr>
          <p:cNvPr id="6" name="文本框 5"/>
          <p:cNvSpPr txBox="1"/>
          <p:nvPr/>
        </p:nvSpPr>
        <p:spPr>
          <a:xfrm>
            <a:off x="1256030" y="5808980"/>
            <a:ext cx="5603240" cy="368300"/>
          </a:xfrm>
          <a:prstGeom prst="rect">
            <a:avLst/>
          </a:prstGeom>
          <a:noFill/>
        </p:spPr>
        <p:txBody>
          <a:bodyPr wrap="square" rtlCol="0">
            <a:spAutoFit/>
          </a:bodyPr>
          <a:p>
            <a:pPr algn="ctr"/>
            <a:r>
              <a:rPr lang="en-US" altLang="zh-CN"/>
              <a:t>JDK8</a:t>
            </a:r>
            <a:r>
              <a:rPr lang="zh-CN" altLang="zh-CN"/>
              <a:t>以前</a:t>
            </a:r>
            <a:r>
              <a:rPr lang="zh-CN" altLang="en-US">
                <a:sym typeface="+mn-ea"/>
              </a:rPr>
              <a:t>的</a:t>
            </a:r>
            <a:r>
              <a:rPr lang="en-US" altLang="zh-CN">
                <a:sym typeface="+mn-ea"/>
              </a:rPr>
              <a:t>Hotspot</a:t>
            </a:r>
            <a:endParaRPr lang="zh-CN" altLang="zh-CN"/>
          </a:p>
        </p:txBody>
      </p:sp>
      <p:sp>
        <p:nvSpPr>
          <p:cNvPr id="7" name="文本框 6"/>
          <p:cNvSpPr txBox="1"/>
          <p:nvPr/>
        </p:nvSpPr>
        <p:spPr>
          <a:xfrm>
            <a:off x="8709660" y="5172710"/>
            <a:ext cx="2728595" cy="368300"/>
          </a:xfrm>
          <a:prstGeom prst="rect">
            <a:avLst/>
          </a:prstGeom>
          <a:noFill/>
        </p:spPr>
        <p:txBody>
          <a:bodyPr wrap="square" rtlCol="0">
            <a:spAutoFit/>
          </a:bodyPr>
          <a:p>
            <a:pPr algn="ctr"/>
            <a:r>
              <a:rPr lang="en-US" altLang="zh-CN"/>
              <a:t>JDK8</a:t>
            </a:r>
            <a:r>
              <a:rPr lang="zh-CN" altLang="en-US"/>
              <a:t>的</a:t>
            </a:r>
            <a:r>
              <a:rPr lang="en-US" altLang="zh-CN"/>
              <a:t>Hotspot</a:t>
            </a:r>
            <a:endParaRPr lang="en-US" altLang="zh-CN"/>
          </a:p>
        </p:txBody>
      </p:sp>
      <p:pic>
        <p:nvPicPr>
          <p:cNvPr id="10" name="图片 9"/>
          <p:cNvPicPr>
            <a:picLocks noChangeAspect="1"/>
          </p:cNvPicPr>
          <p:nvPr/>
        </p:nvPicPr>
        <p:blipFill>
          <a:blip r:embed="rId2"/>
          <a:stretch>
            <a:fillRect/>
          </a:stretch>
        </p:blipFill>
        <p:spPr>
          <a:xfrm>
            <a:off x="8218805" y="2001520"/>
            <a:ext cx="3219450" cy="27336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sym typeface="+mn-ea"/>
              </a:rPr>
              <a:t>oop-klass对象模型</a:t>
            </a:r>
            <a:endParaRPr lang="en-US" dirty="0"/>
          </a:p>
        </p:txBody>
      </p:sp>
      <p:sp>
        <p:nvSpPr>
          <p:cNvPr id="4" name="文本框 3"/>
          <p:cNvSpPr txBox="1"/>
          <p:nvPr/>
        </p:nvSpPr>
        <p:spPr>
          <a:xfrm>
            <a:off x="625475" y="1416685"/>
            <a:ext cx="10888345" cy="4246245"/>
          </a:xfrm>
          <a:prstGeom prst="rect">
            <a:avLst/>
          </a:prstGeom>
          <a:noFill/>
        </p:spPr>
        <p:txBody>
          <a:bodyPr wrap="square" rtlCol="0">
            <a:spAutoFit/>
          </a:bodyPr>
          <a:p>
            <a:r>
              <a:rPr lang="zh-CN" altLang="en-US"/>
              <a:t>HotSpot VM在JDK8之前的版本都是把Java对象和元数据对象以统一的方式由GC管理的。为了让GC能统一的处理这些对象，每个由GC管理的对象都继承自oopDesc，而每个oopDesc都有一个_klass字段指向描述它的Klass对象。GC在找到一个对象之后，要知道对象大小、对象里什么位置有GC需要知道的指针之类的信息，就会通过从_klass字段找到Klass对象，从Klass对象获取。更准确说Klass对象是嵌在klassOopDesc对象，以便Klass对象也同样得到GC的统一管理。</a:t>
            </a:r>
            <a:endParaRPr lang="zh-CN" altLang="en-US"/>
          </a:p>
          <a:p>
            <a:endParaRPr lang="zh-CN" altLang="en-US"/>
          </a:p>
          <a:p>
            <a:r>
              <a:rPr lang="zh-CN" altLang="en-US"/>
              <a:t>由于将instanceKlass这样的元数据也使用oop由GC来管理才会引入了instanceKlassKlass，到JDK8已经没有xxxKlassKlass了，因为instanceKlass这些元数据已经被移出GC堆，也不再需要klassOopDesc来指向instanceKlass了，oopDesc的_metadata字段定义已经改成下面这样了</a:t>
            </a:r>
            <a:r>
              <a:rPr lang="en-US" altLang="zh-CN"/>
              <a:t>:</a:t>
            </a:r>
            <a:endParaRPr lang="zh-CN" altLang="en-US"/>
          </a:p>
          <a:p>
            <a:endParaRPr lang="zh-CN" altLang="en-US"/>
          </a:p>
          <a:p>
            <a:r>
              <a:rPr lang="zh-CN" altLang="en-US"/>
              <a:t>union _metadata {</a:t>
            </a:r>
            <a:endParaRPr lang="zh-CN" altLang="en-US"/>
          </a:p>
          <a:p>
            <a:r>
              <a:rPr lang="zh-CN" altLang="en-US"/>
              <a:t>    /////// 之前都是oop，现在直接指向Klass了</a:t>
            </a:r>
            <a:endParaRPr lang="zh-CN" altLang="en-US"/>
          </a:p>
          <a:p>
            <a:r>
              <a:rPr lang="zh-CN" altLang="en-US"/>
              <a:t>    Klass*      _klass;                                 </a:t>
            </a:r>
            <a:r>
              <a:rPr lang="en-US" altLang="zh-CN"/>
              <a:t>// </a:t>
            </a:r>
            <a:r>
              <a:rPr lang="zh-CN" altLang="zh-CN"/>
              <a:t>以前这里是klassOopDesc</a:t>
            </a:r>
            <a:r>
              <a:rPr lang="en-US" altLang="zh-CN"/>
              <a:t>*</a:t>
            </a:r>
            <a:r>
              <a:rPr lang="zh-CN" altLang="en-US"/>
              <a:t>，是继承</a:t>
            </a:r>
            <a:r>
              <a:rPr lang="zh-CN" altLang="en-US">
                <a:sym typeface="+mn-ea"/>
              </a:rPr>
              <a:t>自oopDesc，包含</a:t>
            </a:r>
            <a:r>
              <a:rPr lang="en-US" altLang="zh-CN">
                <a:sym typeface="+mn-ea"/>
              </a:rPr>
              <a:t>_mark</a:t>
            </a:r>
            <a:r>
              <a:rPr lang="zh-CN" altLang="zh-CN">
                <a:sym typeface="+mn-ea"/>
              </a:rPr>
              <a:t>和</a:t>
            </a:r>
            <a:r>
              <a:rPr lang="en-US" altLang="zh-CN">
                <a:sym typeface="+mn-ea"/>
              </a:rPr>
              <a:t>_klass</a:t>
            </a:r>
            <a:endParaRPr lang="zh-CN" altLang="zh-CN"/>
          </a:p>
          <a:p>
            <a:r>
              <a:rPr lang="zh-CN" altLang="en-US"/>
              <a:t>    narrowKlass _compressed_klass;</a:t>
            </a:r>
            <a:endParaRPr lang="zh-CN" altLang="en-US"/>
          </a:p>
          <a:p>
            <a:r>
              <a:rPr lang="zh-CN" altLang="en-US"/>
              <a:t>  } _metadata;</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虚拟机为什么不容易学好</a:t>
            </a:r>
            <a:endParaRPr lang="zh-CN" dirty="0"/>
          </a:p>
        </p:txBody>
      </p:sp>
      <p:sp>
        <p:nvSpPr>
          <p:cNvPr id="3" name="文本框 2"/>
          <p:cNvSpPr txBox="1"/>
          <p:nvPr/>
        </p:nvSpPr>
        <p:spPr>
          <a:xfrm>
            <a:off x="325755" y="1211580"/>
            <a:ext cx="11539855" cy="5262245"/>
          </a:xfrm>
          <a:prstGeom prst="rect">
            <a:avLst/>
          </a:prstGeom>
          <a:noFill/>
        </p:spPr>
        <p:txBody>
          <a:bodyPr wrap="square" rtlCol="0">
            <a:spAutoFit/>
          </a:bodyPr>
          <a:p>
            <a:r>
              <a:rPr lang="zh-CN" altLang="en-US" sz="2400"/>
              <a:t>1. Java虚拟机规范和具体实现HotSpot概念不完全一致</a:t>
            </a:r>
            <a:r>
              <a:rPr lang="en-US" altLang="zh-CN" sz="2400"/>
              <a:t>;</a:t>
            </a:r>
            <a:endParaRPr lang="en-US" altLang="zh-CN" sz="2400"/>
          </a:p>
          <a:p>
            <a:r>
              <a:rPr lang="zh-CN" altLang="en-US" sz="2400"/>
              <a:t>例如：方法区、永久代、元空间</a:t>
            </a:r>
            <a:endParaRPr lang="zh-CN" altLang="en-US" sz="2400"/>
          </a:p>
          <a:p>
            <a:endParaRPr lang="zh-CN" altLang="en-US" sz="2400"/>
          </a:p>
          <a:p>
            <a:r>
              <a:rPr lang="zh-CN" altLang="en-US" sz="2400"/>
              <a:t>2. Java虚拟机规范针对很多具体实现没有明确实现策略，具体实现预留空间比较大</a:t>
            </a:r>
            <a:r>
              <a:rPr lang="en-US" altLang="zh-CN" sz="2400"/>
              <a:t>;</a:t>
            </a:r>
            <a:endParaRPr lang="en-US" altLang="zh-CN" sz="2400"/>
          </a:p>
          <a:p>
            <a:r>
              <a:rPr lang="zh-CN" altLang="en-US" sz="2400"/>
              <a:t>例如：</a:t>
            </a:r>
            <a:r>
              <a:rPr lang="en-US" altLang="zh-CN" sz="2400"/>
              <a:t>GC</a:t>
            </a:r>
            <a:r>
              <a:rPr lang="zh-CN" altLang="en-US" sz="2400"/>
              <a:t>、方法区</a:t>
            </a:r>
            <a:endParaRPr lang="zh-CN" altLang="en-US" sz="2400"/>
          </a:p>
          <a:p>
            <a:endParaRPr lang="zh-CN" altLang="en-US" sz="2400"/>
          </a:p>
          <a:p>
            <a:r>
              <a:rPr lang="zh-CN" altLang="en-US" sz="2400"/>
              <a:t>3. Java虚拟机实现HotSpot不同版本变化比较大</a:t>
            </a:r>
            <a:r>
              <a:rPr lang="en-US" altLang="zh-CN" sz="2400"/>
              <a:t>;</a:t>
            </a:r>
            <a:endParaRPr lang="en-US" altLang="zh-CN" sz="2400"/>
          </a:p>
          <a:p>
            <a:r>
              <a:rPr lang="zh-CN" altLang="en-US" sz="2400"/>
              <a:t>例如：HotSpot8和之前</a:t>
            </a:r>
            <a:endParaRPr lang="zh-CN" altLang="en-US" sz="2400"/>
          </a:p>
          <a:p>
            <a:endParaRPr lang="zh-CN" altLang="en-US" sz="2400"/>
          </a:p>
          <a:p>
            <a:r>
              <a:rPr lang="zh-CN" altLang="en-US" sz="2400"/>
              <a:t>4. Java虚拟机名词比较多且容易混淆，甚至官网文档有些名词也写得不明确</a:t>
            </a:r>
            <a:r>
              <a:rPr lang="en-US" altLang="zh-CN" sz="2400"/>
              <a:t>;</a:t>
            </a:r>
            <a:endParaRPr lang="en-US" altLang="zh-CN" sz="2400"/>
          </a:p>
          <a:p>
            <a:r>
              <a:rPr lang="zh-CN" altLang="en-US" sz="2400"/>
              <a:t>例如：Klass MetaSpace、No Klass MetaSpace、Compressed class space、</a:t>
            </a:r>
            <a:r>
              <a:rPr lang="en-US" altLang="zh-CN" sz="2400"/>
              <a:t>Meta Space</a:t>
            </a:r>
            <a:endParaRPr lang="zh-CN" altLang="en-US" sz="2400"/>
          </a:p>
          <a:p>
            <a:endParaRPr lang="zh-CN" altLang="en-US" sz="2400"/>
          </a:p>
          <a:p>
            <a:r>
              <a:rPr lang="zh-CN" altLang="en-US" sz="2400"/>
              <a:t>5. Java虚拟机本身实现原理比较复杂，细节特别多。</a:t>
            </a:r>
            <a:endParaRPr lang="zh-CN" altLang="en-US" sz="2400"/>
          </a:p>
          <a:p>
            <a:r>
              <a:rPr lang="zh-CN" altLang="en-US" sz="2400"/>
              <a:t>例如：</a:t>
            </a:r>
            <a:r>
              <a:rPr lang="en-US" altLang="zh-CN" sz="2400"/>
              <a:t>G1 GC</a:t>
            </a:r>
            <a:r>
              <a:rPr lang="zh-CN" altLang="en-US" sz="2400"/>
              <a:t>、</a:t>
            </a:r>
            <a:r>
              <a:rPr lang="en-US" altLang="zh-CN" sz="2400"/>
              <a:t>ZGC</a:t>
            </a:r>
            <a:r>
              <a:rPr lang="zh-CN" altLang="zh-CN" sz="2400"/>
              <a:t>、</a:t>
            </a:r>
            <a:r>
              <a:rPr lang="en-US" altLang="zh-CN" sz="2400"/>
              <a:t> synchronized</a:t>
            </a:r>
            <a:r>
              <a:rPr lang="zh-CN" altLang="en-US" sz="2400"/>
              <a:t>、</a:t>
            </a:r>
            <a:r>
              <a:rPr lang="en-US" altLang="zh-CN" sz="2400"/>
              <a:t>volatile</a:t>
            </a:r>
            <a:r>
              <a:rPr lang="zh-CN" altLang="en-US" sz="2400"/>
              <a:t>、OOP-Klass模型</a:t>
            </a:r>
            <a:endParaRPr lang="zh-CN" altLang="en-US" sz="24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元空间</a:t>
            </a:r>
            <a:r>
              <a:rPr lang="en-US" altLang="zh-CN" dirty="0"/>
              <a:t>(MetaSpace)</a:t>
            </a:r>
            <a:endParaRPr lang="en-US" altLang="zh-CN" dirty="0"/>
          </a:p>
        </p:txBody>
      </p:sp>
      <p:graphicFrame>
        <p:nvGraphicFramePr>
          <p:cNvPr id="17" name="表格 16"/>
          <p:cNvGraphicFramePr/>
          <p:nvPr>
            <p:custDataLst>
              <p:tags r:id="rId1"/>
            </p:custDataLst>
          </p:nvPr>
        </p:nvGraphicFramePr>
        <p:xfrm>
          <a:off x="468630" y="1819910"/>
          <a:ext cx="11255375" cy="2025015"/>
        </p:xfrm>
        <a:graphic>
          <a:graphicData uri="http://schemas.openxmlformats.org/drawingml/2006/table">
            <a:tbl>
              <a:tblPr firstRow="1" bandRow="1">
                <a:tableStyleId>{5C22544A-7EE6-4342-B048-85BDC9FD1C3A}</a:tableStyleId>
              </a:tblPr>
              <a:tblGrid>
                <a:gridCol w="1056005"/>
                <a:gridCol w="1493520"/>
                <a:gridCol w="1862455"/>
                <a:gridCol w="1106805"/>
                <a:gridCol w="5736590"/>
              </a:tblGrid>
              <a:tr h="485775">
                <a:tc>
                  <a:txBody>
                    <a:bodyPr/>
                    <a:p>
                      <a:pPr indent="0">
                        <a:buNone/>
                      </a:pPr>
                      <a:r>
                        <a:rPr lang="zh-CN" sz="1200" b="1">
                          <a:solidFill>
                            <a:srgbClr val="000000"/>
                          </a:solidFill>
                          <a:latin typeface="Arial" panose="020B0604020202020204" pitchFamily="34" charset="0"/>
                          <a:ea typeface="宋体" panose="02010600030101010101" pitchFamily="2" charset="-122"/>
                        </a:rPr>
                        <a:t>元空间</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子空间</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别名</a:t>
                      </a:r>
                      <a:r>
                        <a:rPr lang="en-US" altLang="zh-CN" sz="1200" b="1">
                          <a:solidFill>
                            <a:srgbClr val="000000"/>
                          </a:solidFill>
                          <a:latin typeface="Arial" panose="020B0604020202020204" pitchFamily="34" charset="0"/>
                          <a:ea typeface="宋体" panose="02010600030101010101" pitchFamily="2" charset="-122"/>
                        </a:rPr>
                        <a:t>1</a:t>
                      </a:r>
                      <a:endParaRPr lang="en-US" altLang="zh-CN"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1">
                          <a:solidFill>
                            <a:srgbClr val="000000"/>
                          </a:solidFill>
                          <a:latin typeface="Arial" panose="020B0604020202020204" pitchFamily="34" charset="0"/>
                          <a:ea typeface="宋体" panose="02010600030101010101" pitchFamily="2" charset="-122"/>
                        </a:rPr>
                        <a:t>别名</a:t>
                      </a:r>
                      <a:r>
                        <a:rPr lang="en-US" altLang="zh-CN" sz="1200" b="1">
                          <a:solidFill>
                            <a:srgbClr val="000000"/>
                          </a:solidFill>
                          <a:latin typeface="Arial" panose="020B0604020202020204" pitchFamily="34" charset="0"/>
                          <a:ea typeface="宋体" panose="02010600030101010101" pitchFamily="2" charset="-122"/>
                        </a:rPr>
                        <a:t>2</a:t>
                      </a:r>
                      <a:endParaRPr lang="en-US" altLang="zh-CN"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200" b="1">
                          <a:solidFill>
                            <a:srgbClr val="000000"/>
                          </a:solidFill>
                          <a:latin typeface="Arial" panose="020B0604020202020204" pitchFamily="34" charset="0"/>
                          <a:ea typeface="宋体" panose="02010600030101010101" pitchFamily="2" charset="-122"/>
                        </a:rPr>
                        <a:t>备注</a:t>
                      </a:r>
                      <a:endParaRPr lang="zh-CN" altLang="en-US" sz="1200" b="1">
                        <a:solidFill>
                          <a:srgbClr val="000000"/>
                        </a:solidFill>
                        <a:latin typeface="Arial" panose="020B0604020202020204" pitchFamily="34" charset="0"/>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7685">
                <a:tc rowSpan="2">
                  <a:txBody>
                    <a:bodyPr/>
                    <a:p>
                      <a:pPr indent="0" algn="ctr">
                        <a:buNone/>
                      </a:pPr>
                      <a:r>
                        <a:rPr lang="en-US" sz="1200" b="0">
                          <a:solidFill>
                            <a:srgbClr val="000000"/>
                          </a:solidFill>
                          <a:latin typeface="宋体" panose="02010600030101010101" pitchFamily="2" charset="-122"/>
                        </a:rPr>
                        <a:t>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Klass 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Compress Class 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0">
                          <a:solidFill>
                            <a:srgbClr val="000000"/>
                          </a:solidFill>
                          <a:latin typeface="宋体" panose="02010600030101010101" pitchFamily="2" charset="-122"/>
                        </a:rPr>
                        <a:t>Class 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32</a:t>
                      </a:r>
                      <a:r>
                        <a:rPr lang="zh-CN" altLang="en-US" sz="1200" b="0">
                          <a:solidFill>
                            <a:srgbClr val="000000"/>
                          </a:solidFill>
                          <a:latin typeface="宋体" panose="02010600030101010101" pitchFamily="2" charset="-122"/>
                        </a:rPr>
                        <a:t>位指针的</a:t>
                      </a:r>
                      <a:r>
                        <a:rPr lang="en-US" altLang="zh-CN" sz="1200" b="0">
                          <a:solidFill>
                            <a:srgbClr val="000000"/>
                          </a:solidFill>
                          <a:latin typeface="宋体" panose="02010600030101010101" pitchFamily="2" charset="-122"/>
                        </a:rPr>
                        <a:t>klass</a:t>
                      </a:r>
                      <a:r>
                        <a:rPr lang="zh-CN" altLang="en-US" sz="1200" b="0">
                          <a:solidFill>
                            <a:srgbClr val="000000"/>
                          </a:solidFill>
                          <a:latin typeface="宋体" panose="02010600030101010101" pitchFamily="2" charset="-122"/>
                        </a:rPr>
                        <a:t>，通过-XX:+UseCompressedClassPointers开启，默认开启</a:t>
                      </a:r>
                      <a:endParaRPr lang="zh-CN"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257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宋体" panose="02010600030101010101" pitchFamily="2" charset="-122"/>
                        </a:rPr>
                        <a:t>NoKlass 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000000"/>
                          </a:solidFill>
                          <a:latin typeface="宋体" panose="02010600030101010101" pitchFamily="2" charset="-122"/>
                          <a:sym typeface="+mn-ea"/>
                        </a:rPr>
                        <a:t>MetaSpace</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200" b="0">
                          <a:solidFill>
                            <a:srgbClr val="000000"/>
                          </a:solidFill>
                          <a:latin typeface="宋体" panose="02010600030101010101" pitchFamily="2" charset="-122"/>
                        </a:rPr>
                        <a:t>专门来存klass相关的其他的内容，比如method，constantPool等，这块内存是由多块内存组合起来的</a:t>
                      </a:r>
                      <a:endParaRPr lang="en-US" altLang="en-US" sz="12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405130" y="3750945"/>
            <a:ext cx="11301730" cy="2030095"/>
          </a:xfrm>
          <a:prstGeom prst="rect">
            <a:avLst/>
          </a:prstGeom>
          <a:noFill/>
        </p:spPr>
        <p:txBody>
          <a:bodyPr wrap="square" rtlCol="0">
            <a:spAutoFit/>
          </a:bodyPr>
          <a:p>
            <a:r>
              <a:rPr lang="zh-CN" altLang="en-US"/>
              <a:t>通过java -XX:+PrintFlagsInitial可以查看默认的一些配置设置</a:t>
            </a:r>
            <a:endParaRPr lang="zh-CN" altLang="en-US"/>
          </a:p>
          <a:p>
            <a:endParaRPr lang="zh-CN" altLang="en-US"/>
          </a:p>
          <a:p>
            <a:r>
              <a:rPr lang="zh-CN" altLang="en-US"/>
              <a:t>jmap -heap 11368 可以查看是否开启了</a:t>
            </a:r>
            <a:r>
              <a:rPr lang="zh-CN" altLang="en-US">
                <a:solidFill>
                  <a:srgbClr val="000000"/>
                </a:solidFill>
                <a:latin typeface="宋体" panose="02010600030101010101" pitchFamily="2" charset="-122"/>
                <a:sym typeface="+mn-ea"/>
              </a:rPr>
              <a:t>UseCompressedClassPointers，以及CompressedClassSpaceSize以及</a:t>
            </a:r>
            <a:r>
              <a:rPr lang="en-US">
                <a:solidFill>
                  <a:srgbClr val="000000"/>
                </a:solidFill>
                <a:latin typeface="宋体" panose="02010600030101010101" pitchFamily="2" charset="-122"/>
                <a:sym typeface="+mn-ea"/>
              </a:rPr>
              <a:t>NoKlass MetaSpace</a:t>
            </a:r>
            <a:r>
              <a:rPr lang="zh-CN" altLang="en-US">
                <a:solidFill>
                  <a:srgbClr val="000000"/>
                </a:solidFill>
                <a:latin typeface="宋体" panose="02010600030101010101" pitchFamily="2" charset="-122"/>
                <a:sym typeface="+mn-ea"/>
              </a:rPr>
              <a:t>大小</a:t>
            </a:r>
            <a:endParaRPr lang="zh-CN" altLang="en-US">
              <a:solidFill>
                <a:srgbClr val="000000"/>
              </a:solidFill>
              <a:latin typeface="宋体" panose="02010600030101010101" pitchFamily="2" charset="-122"/>
              <a:sym typeface="+mn-ea"/>
            </a:endParaRPr>
          </a:p>
          <a:p>
            <a:endParaRPr lang="zh-CN" altLang="en-US">
              <a:solidFill>
                <a:srgbClr val="000000"/>
              </a:solidFill>
              <a:latin typeface="宋体" panose="02010600030101010101" pitchFamily="2" charset="-122"/>
              <a:sym typeface="+mn-ea"/>
            </a:endParaRPr>
          </a:p>
          <a:p>
            <a:pPr marL="285750" indent="-285750">
              <a:buFont typeface="Wingdings" panose="05000000000000000000" charset="0"/>
              <a:buChar char="l"/>
            </a:pPr>
            <a:r>
              <a:rPr lang="zh-CN" altLang="en-US">
                <a:solidFill>
                  <a:srgbClr val="000000"/>
                </a:solidFill>
                <a:latin typeface="宋体" panose="02010600030101010101" pitchFamily="2" charset="-122"/>
                <a:sym typeface="+mn-ea"/>
              </a:rPr>
              <a:t>元数据</a:t>
            </a:r>
            <a:endParaRPr lang="zh-CN" altLang="en-US">
              <a:solidFill>
                <a:srgbClr val="000000"/>
              </a:solidFill>
              <a:latin typeface="宋体" panose="02010600030101010101" pitchFamily="2" charset="-122"/>
              <a:sym typeface="+mn-ea"/>
            </a:endParaRPr>
          </a:p>
          <a:p>
            <a:pPr marL="285750" indent="-285750">
              <a:buFont typeface="Wingdings" panose="05000000000000000000" charset="0"/>
              <a:buChar char="l"/>
            </a:pPr>
            <a:r>
              <a:rPr lang="zh-CN" altLang="en-US">
                <a:solidFill>
                  <a:srgbClr val="000000"/>
                </a:solidFill>
                <a:latin typeface="宋体" panose="02010600030101010101" pitchFamily="2" charset="-122"/>
                <a:sym typeface="+mn-ea"/>
              </a:rPr>
              <a:t>运行时常量池</a:t>
            </a:r>
            <a:endParaRPr lang="zh-CN" altLang="en-US">
              <a:solidFill>
                <a:srgbClr val="000000"/>
              </a:solidFill>
              <a:latin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-CodeCache</a:t>
            </a:r>
            <a:endParaRPr lang="zh-CN" altLang="en-US" dirty="0"/>
          </a:p>
        </p:txBody>
      </p:sp>
      <p:sp>
        <p:nvSpPr>
          <p:cNvPr id="4" name="文本框 3"/>
          <p:cNvSpPr txBox="1"/>
          <p:nvPr/>
        </p:nvSpPr>
        <p:spPr>
          <a:xfrm>
            <a:off x="543560" y="1357630"/>
            <a:ext cx="11182985" cy="4707890"/>
          </a:xfrm>
          <a:prstGeom prst="rect">
            <a:avLst/>
          </a:prstGeom>
          <a:noFill/>
        </p:spPr>
        <p:txBody>
          <a:bodyPr wrap="square" rtlCol="0">
            <a:spAutoFit/>
          </a:bodyPr>
          <a:p>
            <a:r>
              <a:rPr lang="zh-CN" altLang="en-US" sz="2000"/>
              <a:t>JVM生成的native code存放的内存空间称之为Code Cache；JIT编译、JNI等都会编译代码到native code，其中JIT生成的native code占用了Code Cache的绝大部分空间。</a:t>
            </a:r>
            <a:endParaRPr lang="zh-CN" altLang="en-US" sz="2000"/>
          </a:p>
          <a:p>
            <a:endParaRPr lang="zh-CN" altLang="en-US" sz="2000"/>
          </a:p>
          <a:p>
            <a:r>
              <a:rPr lang="zh-CN" altLang="en-US" sz="2000"/>
              <a:t>-XX:ReservedCodeCacheSize用于设置Reserved code cache的最大大小，通常默认是240M；对于有些应用来说240M可能太大，code cache可能都填不满，相当于unconstrained，此时JIT就会继续编译任何它认为可以编译的code。</a:t>
            </a:r>
            <a:endParaRPr lang="zh-CN" altLang="en-US" sz="2000"/>
          </a:p>
          <a:p>
            <a:endParaRPr lang="zh-CN" altLang="en-US" sz="2000"/>
          </a:p>
          <a:p>
            <a:r>
              <a:rPr lang="zh-CN" altLang="en-US" sz="2000"/>
              <a:t>查看Code Cache的内存使用情况有好几种方法：</a:t>
            </a:r>
            <a:endParaRPr lang="zh-CN" altLang="en-US" sz="2000"/>
          </a:p>
          <a:p>
            <a:r>
              <a:rPr lang="en-US" altLang="zh-CN" sz="2000"/>
              <a:t>1. </a:t>
            </a:r>
            <a:r>
              <a:rPr lang="zh-CN" altLang="en-US" sz="2000"/>
              <a:t>jvm启动参数加上-XX:+PrintCodeCache，可以在jvm关闭时输出code cache的使用情况</a:t>
            </a:r>
            <a:endParaRPr lang="zh-CN" altLang="en-US" sz="2000"/>
          </a:p>
          <a:p>
            <a:r>
              <a:rPr lang="en-US" altLang="zh-CN" sz="2000"/>
              <a:t>2. </a:t>
            </a:r>
            <a:r>
              <a:rPr lang="zh-CN" altLang="en-US" sz="2000"/>
              <a:t>使用jcmd的Compiler.codecache，其输出跟-XX:+PrintCodeCache相同；</a:t>
            </a:r>
            <a:endParaRPr lang="zh-CN" altLang="en-US" sz="2000"/>
          </a:p>
          <a:p>
            <a:r>
              <a:rPr lang="en-US" altLang="zh-CN" sz="2000"/>
              <a:t>3. </a:t>
            </a:r>
            <a:r>
              <a:rPr lang="zh-CN" altLang="en-US" sz="2000"/>
              <a:t>使用jcmd的VM.native_memory也可以查看code cache的使用情况(Code部分)</a:t>
            </a:r>
            <a:endParaRPr lang="zh-CN" altLang="en-US" sz="2000"/>
          </a:p>
          <a:p>
            <a:r>
              <a:rPr lang="en-US" altLang="zh-CN" sz="2000"/>
              <a:t>4. </a:t>
            </a:r>
            <a:r>
              <a:rPr lang="zh-CN" altLang="en-US" sz="2000"/>
              <a:t>使用JMX来获取NON_HEAP类型中的name为CodeHeap开头的MemoryPoolMXBean可以得到code cache的使用情况</a:t>
            </a:r>
            <a:endParaRPr lang="zh-CN" altLang="en-US" sz="2000"/>
          </a:p>
          <a:p>
            <a:r>
              <a:rPr lang="en-US" altLang="zh-CN" sz="2000"/>
              <a:t>5. </a:t>
            </a:r>
            <a:r>
              <a:rPr lang="zh-CN" altLang="en-US" sz="2000"/>
              <a:t>如果是springboot应用，它使用micrometer，通过/actuator/metrics接口提供相关指标查询功能，其中code cache在jvm.memory.used这个metric中。</a:t>
            </a:r>
            <a:endParaRPr lang="zh-CN" altLang="en-US" sz="20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堆</a:t>
            </a:r>
            <a:r>
              <a:rPr lang="en-US" altLang="zh-CN" dirty="0"/>
              <a:t>(Heap)</a:t>
            </a:r>
            <a:endParaRPr lang="en-US" altLang="zh-CN" dirty="0"/>
          </a:p>
        </p:txBody>
      </p:sp>
      <p:sp>
        <p:nvSpPr>
          <p:cNvPr id="3" name="矩形 2"/>
          <p:cNvSpPr/>
          <p:nvPr/>
        </p:nvSpPr>
        <p:spPr>
          <a:xfrm>
            <a:off x="553720" y="3445510"/>
            <a:ext cx="3600000" cy="83058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Young Gerenation </a:t>
            </a:r>
            <a:endParaRPr lang="en-US" altLang="zh-CN"/>
          </a:p>
        </p:txBody>
      </p:sp>
      <p:sp>
        <p:nvSpPr>
          <p:cNvPr id="5" name="矩形 4"/>
          <p:cNvSpPr/>
          <p:nvPr/>
        </p:nvSpPr>
        <p:spPr>
          <a:xfrm>
            <a:off x="4153535" y="3445510"/>
            <a:ext cx="7200000" cy="830580"/>
          </a:xfrm>
          <a:prstGeom prst="rect">
            <a:avLst/>
          </a:prstGeom>
          <a:solidFill>
            <a:schemeClr val="accent1">
              <a:lumMod val="7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Tenured Gerenation/Old Gerenation</a:t>
            </a:r>
            <a:endParaRPr lang="en-US" altLang="zh-CN"/>
          </a:p>
        </p:txBody>
      </p:sp>
      <p:sp>
        <p:nvSpPr>
          <p:cNvPr id="6" name="矩形 5"/>
          <p:cNvSpPr/>
          <p:nvPr/>
        </p:nvSpPr>
        <p:spPr>
          <a:xfrm>
            <a:off x="553720" y="2435860"/>
            <a:ext cx="2880000" cy="830580"/>
          </a:xfrm>
          <a:prstGeom prst="rect">
            <a:avLst/>
          </a:prstGeom>
          <a:solidFill>
            <a:srgbClr val="FFC000"/>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Eden</a:t>
            </a:r>
            <a:endParaRPr lang="en-US" altLang="zh-CN"/>
          </a:p>
        </p:txBody>
      </p:sp>
      <p:sp>
        <p:nvSpPr>
          <p:cNvPr id="7" name="矩形 6"/>
          <p:cNvSpPr/>
          <p:nvPr/>
        </p:nvSpPr>
        <p:spPr>
          <a:xfrm>
            <a:off x="3433445" y="2435860"/>
            <a:ext cx="360000" cy="830580"/>
          </a:xfrm>
          <a:prstGeom prst="rect">
            <a:avLst/>
          </a:prstGeom>
          <a:solidFill>
            <a:schemeClr val="tx2">
              <a:lumMod val="60000"/>
              <a:lumOff val="4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8" name="矩形 7"/>
          <p:cNvSpPr/>
          <p:nvPr/>
        </p:nvSpPr>
        <p:spPr>
          <a:xfrm>
            <a:off x="3793490" y="2435860"/>
            <a:ext cx="360000" cy="830580"/>
          </a:xfrm>
          <a:prstGeom prst="rect">
            <a:avLst/>
          </a:prstGeom>
          <a:solidFill>
            <a:schemeClr val="bg1">
              <a:lumMod val="6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文本框 8"/>
          <p:cNvSpPr txBox="1"/>
          <p:nvPr/>
        </p:nvSpPr>
        <p:spPr>
          <a:xfrm>
            <a:off x="3383280" y="2435860"/>
            <a:ext cx="459740" cy="829945"/>
          </a:xfrm>
          <a:prstGeom prst="rect">
            <a:avLst/>
          </a:prstGeom>
          <a:noFill/>
        </p:spPr>
        <p:txBody>
          <a:bodyPr vert="eaVert" wrap="square" rtlCol="0" anchor="ctr" anchorCtr="0">
            <a:spAutoFit/>
          </a:bodyPr>
          <a:p>
            <a:pPr algn="ctr"/>
            <a:r>
              <a:rPr lang="en-US" altLang="zh-CN">
                <a:solidFill>
                  <a:schemeClr val="bg1"/>
                </a:solidFill>
              </a:rPr>
              <a:t>from</a:t>
            </a:r>
            <a:endParaRPr lang="en-US" altLang="zh-CN">
              <a:solidFill>
                <a:schemeClr val="bg1"/>
              </a:solidFill>
            </a:endParaRPr>
          </a:p>
        </p:txBody>
      </p:sp>
      <p:sp>
        <p:nvSpPr>
          <p:cNvPr id="10" name="文本框 9"/>
          <p:cNvSpPr txBox="1"/>
          <p:nvPr/>
        </p:nvSpPr>
        <p:spPr>
          <a:xfrm>
            <a:off x="3743325" y="2436495"/>
            <a:ext cx="459740" cy="829945"/>
          </a:xfrm>
          <a:prstGeom prst="rect">
            <a:avLst/>
          </a:prstGeom>
          <a:noFill/>
        </p:spPr>
        <p:txBody>
          <a:bodyPr vert="eaVert" wrap="square" rtlCol="0" anchor="ctr" anchorCtr="0">
            <a:spAutoFit/>
          </a:bodyPr>
          <a:p>
            <a:pPr algn="ctr"/>
            <a:r>
              <a:rPr lang="en-US" altLang="zh-CN">
                <a:solidFill>
                  <a:schemeClr val="bg1"/>
                </a:solidFill>
              </a:rPr>
              <a:t>to</a:t>
            </a:r>
            <a:endParaRPr lang="en-US" altLang="zh-CN">
              <a:solidFill>
                <a:schemeClr val="bg1"/>
              </a:solidFill>
            </a:endParaRPr>
          </a:p>
        </p:txBody>
      </p:sp>
      <p:sp>
        <p:nvSpPr>
          <p:cNvPr id="11" name="文本框 10"/>
          <p:cNvSpPr txBox="1"/>
          <p:nvPr/>
        </p:nvSpPr>
        <p:spPr>
          <a:xfrm>
            <a:off x="503555" y="4651375"/>
            <a:ext cx="10887075" cy="1753235"/>
          </a:xfrm>
          <a:prstGeom prst="rect">
            <a:avLst/>
          </a:prstGeom>
          <a:noFill/>
        </p:spPr>
        <p:txBody>
          <a:bodyPr wrap="square" rtlCol="0">
            <a:spAutoFit/>
          </a:bodyPr>
          <a:p>
            <a:r>
              <a:rPr lang="en-US" altLang="zh-CN"/>
              <a:t>   Young Gerenation</a:t>
            </a:r>
            <a:r>
              <a:rPr lang="zh-CN" altLang="zh-CN"/>
              <a:t>：</a:t>
            </a:r>
            <a:r>
              <a:rPr lang="en-US" altLang="zh-CN"/>
              <a:t>1/3</a:t>
            </a:r>
            <a:endParaRPr lang="en-US" altLang="zh-CN"/>
          </a:p>
          <a:p>
            <a:r>
              <a:rPr lang="en-US" altLang="zh-CN"/>
              <a:t>	         Eden</a:t>
            </a:r>
            <a:r>
              <a:rPr lang="zh-CN" altLang="en-US"/>
              <a:t>：占年轻代</a:t>
            </a:r>
            <a:r>
              <a:rPr lang="en-US" altLang="zh-CN"/>
              <a:t>8/10</a:t>
            </a:r>
            <a:r>
              <a:rPr lang="zh-CN" altLang="en-US"/>
              <a:t>，占整体</a:t>
            </a:r>
            <a:r>
              <a:rPr lang="en-US" altLang="zh-CN"/>
              <a:t>8/30</a:t>
            </a:r>
            <a:endParaRPr lang="en-US" altLang="zh-CN"/>
          </a:p>
          <a:p>
            <a:r>
              <a:rPr lang="en-US" altLang="zh-CN"/>
              <a:t>	         TLAB</a:t>
            </a:r>
            <a:r>
              <a:rPr lang="zh-CN" altLang="en-US"/>
              <a:t>：默认占年轻代</a:t>
            </a:r>
            <a:r>
              <a:rPr lang="en-US" altLang="zh-CN"/>
              <a:t>1/100</a:t>
            </a:r>
            <a:r>
              <a:rPr lang="zh-CN" altLang="en-US"/>
              <a:t>，占整体</a:t>
            </a:r>
            <a:r>
              <a:rPr lang="en-US" altLang="zh-CN"/>
              <a:t>1/300</a:t>
            </a:r>
            <a:endParaRPr lang="en-US" altLang="zh-CN"/>
          </a:p>
          <a:p>
            <a:r>
              <a:rPr lang="en-US" altLang="zh-CN"/>
              <a:t>           </a:t>
            </a:r>
            <a:r>
              <a:rPr lang="en-US" altLang="zh-CN">
                <a:sym typeface="+mn-ea"/>
              </a:rPr>
              <a:t>Survivor From</a:t>
            </a:r>
            <a:r>
              <a:rPr lang="zh-CN" altLang="en-US">
                <a:sym typeface="+mn-ea"/>
              </a:rPr>
              <a:t>：占年轻代</a:t>
            </a:r>
            <a:r>
              <a:rPr lang="en-US" altLang="zh-CN">
                <a:sym typeface="+mn-ea"/>
              </a:rPr>
              <a:t>1</a:t>
            </a:r>
            <a:r>
              <a:rPr lang="en-US" altLang="zh-CN">
                <a:sym typeface="+mn-ea"/>
              </a:rPr>
              <a:t>/10</a:t>
            </a:r>
            <a:r>
              <a:rPr lang="zh-CN" altLang="en-US">
                <a:sym typeface="+mn-ea"/>
              </a:rPr>
              <a:t>，占整体</a:t>
            </a:r>
            <a:r>
              <a:rPr lang="en-US" altLang="zh-CN">
                <a:sym typeface="+mn-ea"/>
              </a:rPr>
              <a:t>1</a:t>
            </a:r>
            <a:r>
              <a:rPr lang="en-US" altLang="zh-CN">
                <a:sym typeface="+mn-ea"/>
              </a:rPr>
              <a:t>/30</a:t>
            </a:r>
            <a:endParaRPr lang="zh-CN" altLang="en-US"/>
          </a:p>
          <a:p>
            <a:r>
              <a:rPr lang="zh-CN" altLang="en-US"/>
              <a:t>           </a:t>
            </a:r>
            <a:r>
              <a:rPr lang="en-US" altLang="zh-CN">
                <a:sym typeface="+mn-ea"/>
              </a:rPr>
              <a:t>Survivor To     </a:t>
            </a:r>
            <a:r>
              <a:rPr lang="zh-CN" altLang="en-US">
                <a:sym typeface="+mn-ea"/>
              </a:rPr>
              <a:t>：占年轻代</a:t>
            </a:r>
            <a:r>
              <a:rPr lang="en-US" altLang="zh-CN">
                <a:sym typeface="+mn-ea"/>
              </a:rPr>
              <a:t>1/10</a:t>
            </a:r>
            <a:r>
              <a:rPr lang="zh-CN" altLang="en-US">
                <a:sym typeface="+mn-ea"/>
              </a:rPr>
              <a:t>，占整体</a:t>
            </a:r>
            <a:r>
              <a:rPr lang="en-US" altLang="zh-CN">
                <a:sym typeface="+mn-ea"/>
              </a:rPr>
              <a:t>1/30</a:t>
            </a:r>
            <a:endParaRPr lang="en-US" altLang="zh-CN">
              <a:sym typeface="+mn-ea"/>
            </a:endParaRPr>
          </a:p>
          <a:p>
            <a:r>
              <a:rPr lang="en-US" altLang="zh-CN"/>
              <a:t>Tenured Gerenation</a:t>
            </a:r>
            <a:r>
              <a:rPr lang="zh-CN" altLang="zh-CN"/>
              <a:t>：</a:t>
            </a:r>
            <a:r>
              <a:rPr lang="en-US" altLang="zh-CN"/>
              <a:t>2/3</a:t>
            </a:r>
            <a:endParaRPr lang="zh-CN" altLang="en-US"/>
          </a:p>
        </p:txBody>
      </p:sp>
      <p:sp>
        <p:nvSpPr>
          <p:cNvPr id="12" name="矩形 11"/>
          <p:cNvSpPr/>
          <p:nvPr/>
        </p:nvSpPr>
        <p:spPr>
          <a:xfrm>
            <a:off x="553720" y="1475105"/>
            <a:ext cx="744220" cy="83058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TLAB</a:t>
            </a:r>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en-US" dirty="0"/>
              <a:t>TLAB</a:t>
            </a:r>
            <a:endParaRPr lang="en-US" dirty="0"/>
          </a:p>
        </p:txBody>
      </p:sp>
      <p:sp>
        <p:nvSpPr>
          <p:cNvPr id="4" name="文本框 3"/>
          <p:cNvSpPr txBox="1"/>
          <p:nvPr/>
        </p:nvSpPr>
        <p:spPr>
          <a:xfrm>
            <a:off x="506095" y="1342390"/>
            <a:ext cx="11401425" cy="4523105"/>
          </a:xfrm>
          <a:prstGeom prst="rect">
            <a:avLst/>
          </a:prstGeom>
          <a:noFill/>
        </p:spPr>
        <p:txBody>
          <a:bodyPr wrap="square" rtlCol="0">
            <a:spAutoFit/>
          </a:bodyPr>
          <a:p>
            <a:r>
              <a:rPr lang="zh-CN" altLang="en-US"/>
              <a:t>JVM在内存新生代Eden Space中开辟了一小块线程私有的区域，称作TLAB（Thread-local allocation buffer）。默认设定为占用Eden Space的1%。在Java程序中很多对象都是小对象且用过即丢，它们不存在线程共享也适合被快速GC，所以对于小对象通常JVM会优先分配在TLAB上，并且TLAB上的分配由于是线程私有所以没有锁开销。因此在实践中分配多个小对象的效率通常比分配一个大对象的效率要高。</a:t>
            </a:r>
            <a:endParaRPr lang="zh-CN" altLang="en-US"/>
          </a:p>
          <a:p>
            <a:endParaRPr lang="zh-CN" altLang="en-US"/>
          </a:p>
          <a:p>
            <a:r>
              <a:rPr lang="zh-CN" altLang="en-US">
                <a:sym typeface="+mn-ea"/>
              </a:rPr>
              <a:t>也就是说，Java中每个线程都会有自己的缓冲区称作TLAB（Thread-local allocation buffer），每个TLAB都只有一个线程可以操作，TLAB结合bump-the-pointer技术可以实现快速的对象分配，而不需要任何的锁进行同步，也就是说，在对象分配的时候不用锁住整个堆，而只需要在自己的缓冲区分配即可。</a:t>
            </a:r>
            <a:endParaRPr lang="zh-CN" altLang="en-US"/>
          </a:p>
          <a:p>
            <a:endParaRPr lang="zh-CN" altLang="en-US"/>
          </a:p>
          <a:p>
            <a:endParaRPr lang="zh-CN" altLang="en-US"/>
          </a:p>
          <a:p>
            <a:r>
              <a:rPr lang="zh-CN" altLang="en-US"/>
              <a:t>-XX:+UseTLAB  表示开启使用TLAB，默认开启</a:t>
            </a:r>
            <a:endParaRPr lang="zh-CN" altLang="en-US"/>
          </a:p>
          <a:p>
            <a:r>
              <a:rPr lang="zh-CN" altLang="en-US"/>
              <a:t>-XX:+TLABSize 设置TLAB大小</a:t>
            </a:r>
            <a:endParaRPr lang="zh-CN" altLang="en-US"/>
          </a:p>
          <a:p>
            <a:r>
              <a:rPr lang="zh-CN" altLang="en-US"/>
              <a:t>-XX:TLABRefillWasteFraction 设置进入TLAB空间，单个对象大小占比，默认为64，表示对象小于整个空间的1/64，则放在TLAB区，否则则放在堆区</a:t>
            </a:r>
            <a:endParaRPr lang="zh-CN" altLang="en-US"/>
          </a:p>
          <a:p>
            <a:r>
              <a:rPr lang="zh-CN" altLang="en-US"/>
              <a:t>-XX:+PrintTLAB 查看TLAB信息</a:t>
            </a:r>
            <a:endParaRPr lang="zh-CN" altLang="en-US"/>
          </a:p>
          <a:p>
            <a:r>
              <a:rPr lang="zh-CN" altLang="en-US"/>
              <a:t>-XX:ResizeTLAB 自动调整TLABRefillWasteFraction阈值</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堆</a:t>
            </a:r>
            <a:r>
              <a:rPr lang="en-US" altLang="zh-CN" dirty="0"/>
              <a:t>(Heap)</a:t>
            </a:r>
            <a:endParaRPr lang="en-US" altLang="zh-CN" dirty="0"/>
          </a:p>
        </p:txBody>
      </p:sp>
      <p:sp>
        <p:nvSpPr>
          <p:cNvPr id="4" name="文本框 3"/>
          <p:cNvSpPr txBox="1"/>
          <p:nvPr/>
        </p:nvSpPr>
        <p:spPr>
          <a:xfrm>
            <a:off x="523240" y="1565275"/>
            <a:ext cx="11401425" cy="1630045"/>
          </a:xfrm>
          <a:prstGeom prst="rect">
            <a:avLst/>
          </a:prstGeom>
          <a:noFill/>
        </p:spPr>
        <p:txBody>
          <a:bodyPr wrap="square" rtlCol="0">
            <a:spAutoFit/>
          </a:bodyPr>
          <a:p>
            <a:pPr marL="342900" indent="-342900">
              <a:buFont typeface="Wingdings" panose="05000000000000000000" charset="0"/>
              <a:buChar char="l"/>
            </a:pPr>
            <a:r>
              <a:rPr lang="zh-CN" altLang="en-US" sz="2000"/>
              <a:t>对象实例：</a:t>
            </a:r>
            <a:r>
              <a:rPr lang="en-US" altLang="zh-CN" sz="2000"/>
              <a:t>Oops</a:t>
            </a:r>
            <a:endParaRPr lang="en-US" altLang="zh-CN" sz="2000"/>
          </a:p>
          <a:p>
            <a:pPr marL="342900" indent="-342900">
              <a:buFont typeface="Wingdings" panose="05000000000000000000" charset="0"/>
              <a:buChar char="l"/>
            </a:pPr>
            <a:endParaRPr lang="en-US" altLang="zh-CN" sz="2000"/>
          </a:p>
          <a:p>
            <a:pPr marL="342900" indent="-342900">
              <a:buFont typeface="Wingdings" panose="05000000000000000000" charset="0"/>
              <a:buChar char="l"/>
            </a:pPr>
            <a:r>
              <a:rPr lang="en-US" altLang="zh-CN" sz="2000"/>
              <a:t>Class</a:t>
            </a:r>
            <a:r>
              <a:rPr lang="zh-CN" altLang="en-US" sz="2000"/>
              <a:t>实例</a:t>
            </a:r>
            <a:endParaRPr lang="zh-CN" altLang="en-US" sz="2000"/>
          </a:p>
          <a:p>
            <a:pPr marL="342900" indent="-342900">
              <a:buFont typeface="Wingdings" panose="05000000000000000000" charset="0"/>
              <a:buChar char="l"/>
            </a:pPr>
            <a:endParaRPr lang="zh-CN" altLang="en-US" sz="2000"/>
          </a:p>
          <a:p>
            <a:pPr marL="342900" indent="-342900">
              <a:buFont typeface="Wingdings" panose="05000000000000000000" charset="0"/>
              <a:buChar char="l"/>
            </a:pPr>
            <a:r>
              <a:rPr lang="zh-CN" altLang="en-US" sz="2000"/>
              <a:t>字符串常量池里面的对象实例</a:t>
            </a:r>
            <a:endParaRPr lang="zh-CN" altLang="en-US" sz="20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sp>
        <p:nvSpPr>
          <p:cNvPr id="16" name="文本框 15"/>
          <p:cNvSpPr txBox="1"/>
          <p:nvPr/>
        </p:nvSpPr>
        <p:spPr>
          <a:xfrm>
            <a:off x="668020" y="1423670"/>
            <a:ext cx="10450195" cy="5015865"/>
          </a:xfrm>
          <a:prstGeom prst="rect">
            <a:avLst/>
          </a:prstGeom>
          <a:noFill/>
        </p:spPr>
        <p:txBody>
          <a:bodyPr wrap="square" rtlCol="0">
            <a:spAutoFit/>
          </a:bodyPr>
          <a:p>
            <a:r>
              <a:rPr lang="zh-CN" altLang="en-US" sz="2000"/>
              <a:t>Integer a = new Integer(10);</a:t>
            </a:r>
            <a:endParaRPr lang="zh-CN" altLang="en-US" sz="2000"/>
          </a:p>
          <a:p>
            <a:endParaRPr lang="zh-CN" altLang="en-US" sz="2000"/>
          </a:p>
          <a:p>
            <a:r>
              <a:rPr lang="zh-CN" altLang="en-US" sz="2000"/>
              <a:t>// lucene的RamUsageEstimator</a:t>
            </a:r>
            <a:endParaRPr lang="zh-CN" altLang="en-US" sz="2000"/>
          </a:p>
          <a:p>
            <a:r>
              <a:rPr lang="zh-CN" altLang="en-US" sz="2000"/>
              <a:t>System.out.println(RamUsageEstimator.shallowSizeOf(a));</a:t>
            </a:r>
            <a:endParaRPr lang="zh-CN" altLang="en-US" sz="2000"/>
          </a:p>
          <a:p>
            <a:endParaRPr lang="zh-CN" altLang="en-US" sz="2000"/>
          </a:p>
          <a:p>
            <a:r>
              <a:rPr lang="zh-CN" altLang="en-US" sz="2000">
                <a:solidFill>
                  <a:srgbClr val="FF0000"/>
                </a:solidFill>
              </a:rPr>
              <a:t>// jol的ClassLayout</a:t>
            </a:r>
            <a:r>
              <a:rPr lang="en-US" altLang="zh-CN" sz="2000">
                <a:solidFill>
                  <a:srgbClr val="FF0000"/>
                </a:solidFill>
              </a:rPr>
              <a:t>(</a:t>
            </a:r>
            <a:r>
              <a:rPr lang="zh-CN" altLang="zh-CN" sz="2000">
                <a:solidFill>
                  <a:srgbClr val="FF0000"/>
                </a:solidFill>
              </a:rPr>
              <a:t>推荐</a:t>
            </a:r>
            <a:r>
              <a:rPr lang="en-US" altLang="zh-CN" sz="2000">
                <a:solidFill>
                  <a:srgbClr val="FF0000"/>
                </a:solidFill>
              </a:rPr>
              <a:t>)</a:t>
            </a:r>
            <a:endParaRPr lang="zh-CN" altLang="en-US" sz="2000">
              <a:solidFill>
                <a:srgbClr val="FF0000"/>
              </a:solidFill>
            </a:endParaRPr>
          </a:p>
          <a:p>
            <a:r>
              <a:rPr lang="zh-CN" altLang="en-US" sz="2000">
                <a:solidFill>
                  <a:srgbClr val="FF0000"/>
                </a:solidFill>
              </a:rPr>
              <a:t>System.out.println(ClassLayout.parseInstance(a).instanceSize());</a:t>
            </a:r>
            <a:endParaRPr lang="zh-CN" altLang="en-US" sz="2000">
              <a:solidFill>
                <a:srgbClr val="FF0000"/>
              </a:solidFill>
            </a:endParaRPr>
          </a:p>
          <a:p>
            <a:endParaRPr lang="zh-CN" altLang="en-US" sz="2000"/>
          </a:p>
          <a:p>
            <a:r>
              <a:rPr lang="zh-CN" altLang="en-US" sz="2000"/>
              <a:t>// JDK8的ObjectSizeCalculator</a:t>
            </a:r>
            <a:endParaRPr lang="zh-CN" altLang="en-US" sz="2000"/>
          </a:p>
          <a:p>
            <a:r>
              <a:rPr lang="en-US" altLang="zh-CN" sz="2000"/>
              <a:t>// </a:t>
            </a:r>
            <a:r>
              <a:rPr lang="zh-CN" altLang="en-US" sz="2000"/>
              <a:t>System.out.println(ObjectSizeCalculator.getObjectSize(a));</a:t>
            </a:r>
            <a:endParaRPr lang="zh-CN" altLang="en-US" sz="2000"/>
          </a:p>
          <a:p>
            <a:endParaRPr lang="zh-CN" altLang="en-US" sz="2000"/>
          </a:p>
          <a:p>
            <a:r>
              <a:rPr lang="zh-CN" altLang="en-US" sz="2000"/>
              <a:t>// spark的SizeEstimator</a:t>
            </a:r>
            <a:endParaRPr lang="zh-CN" altLang="en-US" sz="2000"/>
          </a:p>
          <a:p>
            <a:r>
              <a:rPr lang="en-US" altLang="zh-CN" sz="2000"/>
              <a:t>// </a:t>
            </a:r>
            <a:r>
              <a:rPr lang="zh-CN" altLang="en-US" sz="2000"/>
              <a:t>System.out.println(SizeEstimator.estimate(a));</a:t>
            </a:r>
            <a:endParaRPr lang="zh-CN" altLang="en-US" sz="2000"/>
          </a:p>
          <a:p>
            <a:endParaRPr lang="zh-CN" altLang="en-US" sz="2000"/>
          </a:p>
          <a:p>
            <a:r>
              <a:rPr lang="zh-CN" altLang="en-US" sz="2000">
                <a:solidFill>
                  <a:srgbClr val="FF0000"/>
                </a:solidFill>
              </a:rPr>
              <a:t>// 自己借助Unsafe实现</a:t>
            </a:r>
            <a:r>
              <a:rPr lang="en-US" altLang="zh-CN" sz="2000">
                <a:solidFill>
                  <a:srgbClr val="FF0000"/>
                </a:solidFill>
                <a:sym typeface="+mn-ea"/>
              </a:rPr>
              <a:t>(</a:t>
            </a:r>
            <a:r>
              <a:rPr lang="zh-CN" altLang="zh-CN" sz="2000">
                <a:solidFill>
                  <a:srgbClr val="FF0000"/>
                </a:solidFill>
                <a:sym typeface="+mn-ea"/>
              </a:rPr>
              <a:t>推荐</a:t>
            </a:r>
            <a:r>
              <a:rPr lang="en-US" altLang="zh-CN" sz="2000">
                <a:solidFill>
                  <a:srgbClr val="FF0000"/>
                </a:solidFill>
                <a:sym typeface="+mn-ea"/>
              </a:rPr>
              <a:t>)</a:t>
            </a:r>
            <a:endParaRPr lang="zh-CN" altLang="en-US" sz="2000">
              <a:solidFill>
                <a:srgbClr val="FF0000"/>
              </a:solidFill>
            </a:endParaRPr>
          </a:p>
          <a:p>
            <a:r>
              <a:rPr lang="zh-CN" altLang="en-US" sz="2000">
                <a:solidFill>
                  <a:srgbClr val="FF0000"/>
                </a:solidFill>
              </a:rPr>
              <a:t>System.out.println(MemoryUtil.shallowSizeOf(a));</a:t>
            </a:r>
            <a:endParaRPr lang="zh-CN" altLang="en-US" sz="2000">
              <a:solidFill>
                <a:srgbClr val="FF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关于压缩</a:t>
            </a:r>
            <a:endParaRPr lang="zh-CN" altLang="en-US" dirty="0"/>
          </a:p>
        </p:txBody>
      </p:sp>
      <p:sp>
        <p:nvSpPr>
          <p:cNvPr id="3" name="文本框 2"/>
          <p:cNvSpPr txBox="1"/>
          <p:nvPr/>
        </p:nvSpPr>
        <p:spPr>
          <a:xfrm>
            <a:off x="453390" y="1503045"/>
            <a:ext cx="11069320" cy="4799965"/>
          </a:xfrm>
          <a:prstGeom prst="rect">
            <a:avLst/>
          </a:prstGeom>
          <a:noFill/>
        </p:spPr>
        <p:txBody>
          <a:bodyPr wrap="square" rtlCol="0">
            <a:spAutoFit/>
          </a:bodyPr>
          <a:p>
            <a:r>
              <a:rPr lang="zh-CN" altLang="en-US"/>
              <a:t>64bit的JVM出现后，OOPS的尺寸也变成了64bit，比之前的大了一倍。这会引入性能损耗——占的内存double了，并且同尺寸的CPU Cache要少存一倍的OOPS。于是就有了UseCompressedOops这个选项。打开后，OOPS变成了32bit。</a:t>
            </a:r>
            <a:endParaRPr lang="zh-CN" altLang="en-US"/>
          </a:p>
          <a:p>
            <a:r>
              <a:rPr lang="zh-CN" altLang="en-US"/>
              <a:t>2^32/1024/1024/1024=4GB</a:t>
            </a:r>
            <a:endParaRPr lang="zh-CN" altLang="en-US"/>
          </a:p>
          <a:p>
            <a:r>
              <a:rPr lang="zh-CN" altLang="en-US"/>
              <a:t>2^64/1024/1024/1024/1024/1024=16384P</a:t>
            </a:r>
            <a:endParaRPr lang="zh-CN" altLang="en-US"/>
          </a:p>
          <a:p>
            <a:endParaRPr lang="zh-CN" altLang="en-US"/>
          </a:p>
          <a:p>
            <a:r>
              <a:rPr lang="en-US" altLang="zh-CN"/>
              <a:t>2^35</a:t>
            </a:r>
            <a:r>
              <a:rPr lang="zh-CN" altLang="en-US">
                <a:sym typeface="+mn-ea"/>
              </a:rPr>
              <a:t>/1024/1024/1024=</a:t>
            </a:r>
            <a:r>
              <a:rPr lang="en-US" altLang="zh-CN">
                <a:sym typeface="+mn-ea"/>
              </a:rPr>
              <a:t>32</a:t>
            </a:r>
            <a:r>
              <a:rPr lang="zh-CN" altLang="en-US">
                <a:sym typeface="+mn-ea"/>
              </a:rPr>
              <a:t>GB</a:t>
            </a:r>
            <a:endParaRPr lang="zh-CN" altLang="en-US"/>
          </a:p>
          <a:p>
            <a:endParaRPr lang="zh-CN" altLang="en-US"/>
          </a:p>
          <a:p>
            <a:r>
              <a:rPr lang="zh-CN" altLang="en-US"/>
              <a:t>实际地址：   100 0000 0000 0000 0000 0000 0000 0000 0000 0000 0000 0000 0000 0000 0000 0001 1111</a:t>
            </a:r>
            <a:endParaRPr lang="zh-CN" altLang="en-US"/>
          </a:p>
          <a:p>
            <a:endParaRPr lang="zh-CN" altLang="en-US"/>
          </a:p>
          <a:p>
            <a:r>
              <a:rPr lang="zh-CN" altLang="en-US"/>
              <a:t>压缩后</a:t>
            </a:r>
            <a:r>
              <a:rPr lang="en-US" altLang="zh-CN"/>
              <a:t>(</a:t>
            </a:r>
            <a:r>
              <a:rPr lang="zh-CN" altLang="zh-CN"/>
              <a:t>除以</a:t>
            </a:r>
            <a:r>
              <a:rPr lang="en-US" altLang="zh-CN"/>
              <a:t>8)</a:t>
            </a:r>
            <a:r>
              <a:rPr lang="zh-CN" altLang="zh-CN"/>
              <a:t>：  </a:t>
            </a:r>
            <a:r>
              <a:rPr lang="zh-CN" altLang="en-US"/>
              <a:t>1000 0000 0000 0000 0000 0000 0000 0000 0000 0000 0000 0000 0000 0000 0000 0011</a:t>
            </a:r>
            <a:endParaRPr lang="zh-CN" altLang="en-US"/>
          </a:p>
          <a:p>
            <a:endParaRPr lang="zh-CN" altLang="en-US"/>
          </a:p>
          <a:p>
            <a:r>
              <a:rPr lang="zh-CN" altLang="en-US"/>
              <a:t>还原后地址：100 0000 0000 0000 0000 0000 0000 0000 0000 0000 0000 0000 0000 0000 0000 0001 1100</a:t>
            </a:r>
            <a:endParaRPr lang="zh-CN" altLang="en-US"/>
          </a:p>
          <a:p>
            <a:endParaRPr lang="zh-CN" altLang="en-US"/>
          </a:p>
          <a:p>
            <a:pPr algn="l"/>
            <a:r>
              <a:rPr lang="en-US" altLang="zh-CN">
                <a:sym typeface="+mn-ea"/>
              </a:rPr>
              <a:t>-XX:+UseCompressedOops</a:t>
            </a:r>
            <a:r>
              <a:rPr lang="zh-CN" altLang="en-US">
                <a:sym typeface="+mn-ea"/>
              </a:rPr>
              <a:t>：针对</a:t>
            </a:r>
            <a:r>
              <a:rPr lang="en-US" altLang="zh-CN">
                <a:sym typeface="+mn-ea"/>
              </a:rPr>
              <a:t>Oops</a:t>
            </a:r>
            <a:r>
              <a:rPr lang="zh-CN" altLang="en-US">
                <a:sym typeface="+mn-ea"/>
              </a:rPr>
              <a:t>指针压缩</a:t>
            </a:r>
            <a:endParaRPr lang="en-US" altLang="zh-CN"/>
          </a:p>
          <a:p>
            <a:pPr algn="l"/>
            <a:r>
              <a:rPr lang="zh-CN" altLang="en-US">
                <a:sym typeface="+mn-ea"/>
              </a:rPr>
              <a:t>-XX:+UseCompressedClassPointers：针对</a:t>
            </a:r>
            <a:r>
              <a:rPr lang="en-US" altLang="zh-CN">
                <a:sym typeface="+mn-ea"/>
              </a:rPr>
              <a:t>Klass</a:t>
            </a:r>
            <a:r>
              <a:rPr lang="zh-CN" altLang="en-US">
                <a:sym typeface="+mn-ea"/>
              </a:rPr>
              <a:t>指针压缩</a:t>
            </a:r>
            <a:endParaRPr lang="en-US" altLang="zh-CN"/>
          </a:p>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grpSp>
        <p:nvGrpSpPr>
          <p:cNvPr id="17" name="组合 16"/>
          <p:cNvGrpSpPr/>
          <p:nvPr/>
        </p:nvGrpSpPr>
        <p:grpSpPr>
          <a:xfrm>
            <a:off x="581660" y="1485265"/>
            <a:ext cx="3925570" cy="1959610"/>
            <a:chOff x="7488" y="3570"/>
            <a:chExt cx="6182" cy="3086"/>
          </a:xfrm>
        </p:grpSpPr>
        <p:sp>
          <p:nvSpPr>
            <p:cNvPr id="4" name="圆角矩形 3"/>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5" name="圆角矩形 4"/>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6" name="圆角矩形 5"/>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对象实际数据</a:t>
              </a:r>
              <a:endParaRPr lang="zh-CN" altLang="en-US" sz="1200" b="1">
                <a:solidFill>
                  <a:schemeClr val="tx1"/>
                </a:solidFill>
              </a:endParaRPr>
            </a:p>
          </p:txBody>
        </p:sp>
        <p:sp>
          <p:nvSpPr>
            <p:cNvPr id="7" name="圆角矩形 6"/>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8" name="直接箭头连接符 7"/>
            <p:cNvCxnSpPr>
              <a:stCxn id="4"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790" y="3668"/>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13" name="文本框 12"/>
            <p:cNvSpPr txBox="1"/>
            <p:nvPr/>
          </p:nvSpPr>
          <p:spPr>
            <a:xfrm>
              <a:off x="10790" y="4471"/>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14" name="文本框 13"/>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15" name="文本框 14"/>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grpSp>
        <p:nvGrpSpPr>
          <p:cNvPr id="18" name="组合 17"/>
          <p:cNvGrpSpPr/>
          <p:nvPr/>
        </p:nvGrpSpPr>
        <p:grpSpPr>
          <a:xfrm>
            <a:off x="3874135" y="4068445"/>
            <a:ext cx="3925570" cy="1959610"/>
            <a:chOff x="7488" y="3570"/>
            <a:chExt cx="6182" cy="3086"/>
          </a:xfrm>
        </p:grpSpPr>
        <p:sp>
          <p:nvSpPr>
            <p:cNvPr id="19" name="圆角矩形 18"/>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20" name="圆角矩形 19"/>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21" name="圆角矩形 20"/>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a:t>
              </a:r>
              <a:r>
                <a:rPr lang="zh-CN" altLang="en-US" sz="1200" b="1">
                  <a:solidFill>
                    <a:schemeClr val="tx1"/>
                  </a:solidFill>
                  <a:sym typeface="+mn-ea"/>
                </a:rPr>
                <a:t>数据</a:t>
              </a:r>
              <a:endParaRPr lang="zh-CN" altLang="en-US" sz="1200" b="1">
                <a:solidFill>
                  <a:schemeClr val="tx1"/>
                </a:solidFill>
              </a:endParaRPr>
            </a:p>
          </p:txBody>
        </p:sp>
        <p:sp>
          <p:nvSpPr>
            <p:cNvPr id="22" name="圆角矩形 21"/>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23" name="直接箭头连接符 22"/>
            <p:cNvCxnSpPr>
              <a:stCxn id="19"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790" y="3668"/>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28" name="文本框 27"/>
            <p:cNvSpPr txBox="1"/>
            <p:nvPr/>
          </p:nvSpPr>
          <p:spPr>
            <a:xfrm>
              <a:off x="10790" y="4471"/>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29" name="文本框 28"/>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30" name="文本框 29"/>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grpSp>
        <p:nvGrpSpPr>
          <p:cNvPr id="31" name="组合 30"/>
          <p:cNvGrpSpPr/>
          <p:nvPr/>
        </p:nvGrpSpPr>
        <p:grpSpPr>
          <a:xfrm>
            <a:off x="7799705" y="1422400"/>
            <a:ext cx="3925570" cy="1959610"/>
            <a:chOff x="7488" y="3570"/>
            <a:chExt cx="6182" cy="3086"/>
          </a:xfrm>
        </p:grpSpPr>
        <p:sp>
          <p:nvSpPr>
            <p:cNvPr id="32" name="圆角矩形 31"/>
            <p:cNvSpPr/>
            <p:nvPr/>
          </p:nvSpPr>
          <p:spPr>
            <a:xfrm>
              <a:off x="7488" y="3570"/>
              <a:ext cx="2381" cy="680"/>
            </a:xfrm>
            <a:prstGeom prst="roundRect">
              <a:avLst/>
            </a:prstGeom>
            <a:solidFill>
              <a:srgbClr val="00BFC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对象头</a:t>
              </a:r>
              <a:r>
                <a:rPr lang="en-US" altLang="zh-CN" sz="1200" b="1">
                  <a:solidFill>
                    <a:schemeClr val="tx1"/>
                  </a:solidFill>
                </a:rPr>
                <a:t>(Mark Word)</a:t>
              </a:r>
              <a:endParaRPr lang="en-US" altLang="zh-CN" sz="1200" b="1">
                <a:solidFill>
                  <a:schemeClr val="tx1"/>
                </a:solidFill>
              </a:endParaRPr>
            </a:p>
          </p:txBody>
        </p:sp>
        <p:sp>
          <p:nvSpPr>
            <p:cNvPr id="33" name="圆角矩形 32"/>
            <p:cNvSpPr/>
            <p:nvPr/>
          </p:nvSpPr>
          <p:spPr>
            <a:xfrm>
              <a:off x="7488" y="4372"/>
              <a:ext cx="2381" cy="680"/>
            </a:xfrm>
            <a:prstGeom prst="roundRect">
              <a:avLst/>
            </a:prstGeom>
            <a:solidFill>
              <a:srgbClr val="68BC36"/>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sz="1200" b="1">
                  <a:solidFill>
                    <a:schemeClr val="tx1"/>
                  </a:solidFill>
                </a:rPr>
                <a:t>Klass</a:t>
              </a:r>
              <a:r>
                <a:rPr lang="zh-CN" altLang="en-US" sz="1200" b="1">
                  <a:solidFill>
                    <a:schemeClr val="tx1"/>
                  </a:solidFill>
                </a:rPr>
                <a:t>对象指针</a:t>
              </a:r>
              <a:endParaRPr lang="zh-CN" altLang="en-US" sz="1200" b="1">
                <a:solidFill>
                  <a:schemeClr val="tx1"/>
                </a:solidFill>
              </a:endParaRPr>
            </a:p>
          </p:txBody>
        </p:sp>
        <p:sp>
          <p:nvSpPr>
            <p:cNvPr id="34" name="圆角矩形 33"/>
            <p:cNvSpPr/>
            <p:nvPr/>
          </p:nvSpPr>
          <p:spPr>
            <a:xfrm>
              <a:off x="7488" y="5174"/>
              <a:ext cx="2381" cy="680"/>
            </a:xfrm>
            <a:prstGeom prst="roundRect">
              <a:avLst/>
            </a:prstGeom>
            <a:solidFill>
              <a:srgbClr val="FF914D"/>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对象实际</a:t>
              </a:r>
              <a:r>
                <a:rPr lang="zh-CN" altLang="en-US" sz="1200" b="1">
                  <a:solidFill>
                    <a:schemeClr val="tx1"/>
                  </a:solidFill>
                  <a:sym typeface="+mn-ea"/>
                </a:rPr>
                <a:t>数据</a:t>
              </a:r>
              <a:endParaRPr lang="zh-CN" altLang="en-US" sz="1200" b="1">
                <a:solidFill>
                  <a:schemeClr val="tx1"/>
                </a:solidFill>
              </a:endParaRPr>
            </a:p>
          </p:txBody>
        </p:sp>
        <p:sp>
          <p:nvSpPr>
            <p:cNvPr id="35" name="圆角矩形 34"/>
            <p:cNvSpPr/>
            <p:nvPr/>
          </p:nvSpPr>
          <p:spPr>
            <a:xfrm>
              <a:off x="7488" y="5976"/>
              <a:ext cx="2381" cy="680"/>
            </a:xfrm>
            <a:prstGeom prst="roundRect">
              <a:avLst/>
            </a:prstGeom>
            <a:solidFill>
              <a:srgbClr val="9662D0"/>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200" b="1">
                  <a:solidFill>
                    <a:schemeClr val="tx1"/>
                  </a:solidFill>
                </a:rPr>
                <a:t>对齐</a:t>
              </a:r>
              <a:r>
                <a:rPr lang="en-US" altLang="zh-CN" sz="1200" b="1">
                  <a:solidFill>
                    <a:schemeClr val="tx1"/>
                  </a:solidFill>
                </a:rPr>
                <a:t>(</a:t>
              </a:r>
              <a:r>
                <a:rPr lang="zh-CN" altLang="zh-CN" sz="1200" b="1">
                  <a:solidFill>
                    <a:schemeClr val="tx1"/>
                  </a:solidFill>
                </a:rPr>
                <a:t>可选</a:t>
              </a:r>
              <a:r>
                <a:rPr lang="en-US" altLang="zh-CN" sz="1200" b="1">
                  <a:solidFill>
                    <a:schemeClr val="tx1"/>
                  </a:solidFill>
                </a:rPr>
                <a:t>)</a:t>
              </a:r>
              <a:endParaRPr lang="en-US" altLang="zh-CN" sz="1200" b="1">
                <a:solidFill>
                  <a:schemeClr val="tx1"/>
                </a:solidFill>
              </a:endParaRPr>
            </a:p>
          </p:txBody>
        </p:sp>
        <p:cxnSp>
          <p:nvCxnSpPr>
            <p:cNvPr id="36" name="直接箭头连接符 35"/>
            <p:cNvCxnSpPr>
              <a:stCxn id="32" idx="3"/>
            </p:cNvCxnSpPr>
            <p:nvPr/>
          </p:nvCxnSpPr>
          <p:spPr>
            <a:xfrm>
              <a:off x="9869" y="3910"/>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9869" y="4711"/>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869" y="5512"/>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869" y="6314"/>
              <a:ext cx="921" cy="3"/>
            </a:xfrm>
            <a:prstGeom prst="straightConnector1">
              <a:avLst/>
            </a:prstGeom>
            <a:ln>
              <a:prstDash val="lg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0790" y="3668"/>
              <a:ext cx="1090" cy="483"/>
            </a:xfrm>
            <a:prstGeom prst="rect">
              <a:avLst/>
            </a:prstGeom>
            <a:noFill/>
          </p:spPr>
          <p:txBody>
            <a:bodyPr wrap="square" rtlCol="0">
              <a:spAutoFit/>
            </a:bodyPr>
            <a:p>
              <a:r>
                <a:rPr lang="en-US" altLang="zh-CN" sz="1400"/>
                <a:t>8</a:t>
              </a:r>
              <a:r>
                <a:rPr lang="zh-CN" altLang="en-US" sz="1400"/>
                <a:t>字节</a:t>
              </a:r>
              <a:endParaRPr lang="zh-CN" altLang="en-US" sz="1400"/>
            </a:p>
          </p:txBody>
        </p:sp>
        <p:sp>
          <p:nvSpPr>
            <p:cNvPr id="41" name="文本框 40"/>
            <p:cNvSpPr txBox="1"/>
            <p:nvPr/>
          </p:nvSpPr>
          <p:spPr>
            <a:xfrm>
              <a:off x="10790" y="4471"/>
              <a:ext cx="1090" cy="483"/>
            </a:xfrm>
            <a:prstGeom prst="rect">
              <a:avLst/>
            </a:prstGeom>
            <a:noFill/>
          </p:spPr>
          <p:txBody>
            <a:bodyPr wrap="square" rtlCol="0">
              <a:spAutoFit/>
            </a:bodyPr>
            <a:p>
              <a:r>
                <a:rPr lang="en-US" altLang="zh-CN" sz="1400"/>
                <a:t>4</a:t>
              </a:r>
              <a:r>
                <a:rPr lang="zh-CN" altLang="en-US" sz="1400"/>
                <a:t>字节</a:t>
              </a:r>
              <a:endParaRPr lang="zh-CN" altLang="en-US" sz="1400"/>
            </a:p>
          </p:txBody>
        </p:sp>
        <p:sp>
          <p:nvSpPr>
            <p:cNvPr id="42" name="文本框 41"/>
            <p:cNvSpPr txBox="1"/>
            <p:nvPr/>
          </p:nvSpPr>
          <p:spPr>
            <a:xfrm>
              <a:off x="10790" y="5273"/>
              <a:ext cx="2880" cy="483"/>
            </a:xfrm>
            <a:prstGeom prst="rect">
              <a:avLst/>
            </a:prstGeom>
            <a:noFill/>
          </p:spPr>
          <p:txBody>
            <a:bodyPr wrap="square" rtlCol="0">
              <a:spAutoFit/>
            </a:bodyPr>
            <a:p>
              <a:r>
                <a:rPr lang="zh-CN" altLang="en-US" sz="1400"/>
                <a:t>实际数据长度</a:t>
              </a:r>
              <a:endParaRPr lang="zh-CN" altLang="en-US" sz="1400"/>
            </a:p>
          </p:txBody>
        </p:sp>
        <p:sp>
          <p:nvSpPr>
            <p:cNvPr id="43" name="文本框 42"/>
            <p:cNvSpPr txBox="1"/>
            <p:nvPr/>
          </p:nvSpPr>
          <p:spPr>
            <a:xfrm>
              <a:off x="10790" y="6074"/>
              <a:ext cx="2880" cy="483"/>
            </a:xfrm>
            <a:prstGeom prst="rect">
              <a:avLst/>
            </a:prstGeom>
            <a:noFill/>
          </p:spPr>
          <p:txBody>
            <a:bodyPr wrap="square" rtlCol="0">
              <a:spAutoFit/>
            </a:bodyPr>
            <a:p>
              <a:r>
                <a:rPr lang="zh-CN" altLang="en-US" sz="1400"/>
                <a:t>按照</a:t>
              </a:r>
              <a:r>
                <a:rPr lang="en-US" altLang="zh-CN" sz="1400"/>
                <a:t>8</a:t>
              </a:r>
              <a:r>
                <a:rPr lang="zh-CN" altLang="en-US" sz="1400"/>
                <a:t>字节倍数补全</a:t>
              </a:r>
              <a:endParaRPr lang="zh-CN" altLang="en-US" sz="1400"/>
            </a:p>
          </p:txBody>
        </p:sp>
      </p:grpSp>
      <p:sp>
        <p:nvSpPr>
          <p:cNvPr id="44" name="文本框 43"/>
          <p:cNvSpPr txBox="1"/>
          <p:nvPr/>
        </p:nvSpPr>
        <p:spPr>
          <a:xfrm>
            <a:off x="760730" y="3632200"/>
            <a:ext cx="2541270" cy="368300"/>
          </a:xfrm>
          <a:prstGeom prst="rect">
            <a:avLst/>
          </a:prstGeom>
          <a:noFill/>
        </p:spPr>
        <p:txBody>
          <a:bodyPr wrap="square" rtlCol="0">
            <a:spAutoFit/>
          </a:bodyPr>
          <a:p>
            <a:pPr algn="ctr"/>
            <a:r>
              <a:rPr lang="en-US" altLang="zh-CN"/>
              <a:t>32</a:t>
            </a:r>
            <a:r>
              <a:rPr lang="zh-CN" altLang="en-US"/>
              <a:t>位</a:t>
            </a:r>
            <a:r>
              <a:rPr lang="en-US" altLang="zh-CN"/>
              <a:t>Hotspot</a:t>
            </a:r>
            <a:endParaRPr lang="en-US" altLang="zh-CN"/>
          </a:p>
        </p:txBody>
      </p:sp>
      <p:sp>
        <p:nvSpPr>
          <p:cNvPr id="45" name="文本框 44"/>
          <p:cNvSpPr txBox="1"/>
          <p:nvPr/>
        </p:nvSpPr>
        <p:spPr>
          <a:xfrm>
            <a:off x="3637280" y="6201410"/>
            <a:ext cx="4280535" cy="368300"/>
          </a:xfrm>
          <a:prstGeom prst="rect">
            <a:avLst/>
          </a:prstGeom>
          <a:noFill/>
        </p:spPr>
        <p:txBody>
          <a:bodyPr wrap="square" rtlCol="0">
            <a:spAutoFit/>
          </a:bodyPr>
          <a:p>
            <a:pPr algn="ctr"/>
            <a:r>
              <a:rPr lang="en-US" altLang="zh-CN"/>
              <a:t>64</a:t>
            </a:r>
            <a:r>
              <a:rPr lang="zh-CN" altLang="en-US"/>
              <a:t>位</a:t>
            </a:r>
            <a:r>
              <a:rPr lang="en-US" altLang="zh-CN"/>
              <a:t>Hotspot -XX:-UseCompressedOops</a:t>
            </a:r>
            <a:endParaRPr lang="en-US" altLang="zh-CN"/>
          </a:p>
        </p:txBody>
      </p:sp>
      <p:sp>
        <p:nvSpPr>
          <p:cNvPr id="46" name="文本框 45"/>
          <p:cNvSpPr txBox="1"/>
          <p:nvPr/>
        </p:nvSpPr>
        <p:spPr>
          <a:xfrm>
            <a:off x="7650480" y="3444875"/>
            <a:ext cx="4280535" cy="922020"/>
          </a:xfrm>
          <a:prstGeom prst="rect">
            <a:avLst/>
          </a:prstGeom>
          <a:noFill/>
        </p:spPr>
        <p:txBody>
          <a:bodyPr wrap="square" rtlCol="0">
            <a:spAutoFit/>
          </a:bodyPr>
          <a:p>
            <a:pPr algn="ctr"/>
            <a:r>
              <a:rPr lang="en-US" altLang="zh-CN"/>
              <a:t>64</a:t>
            </a:r>
            <a:r>
              <a:rPr lang="zh-CN" altLang="en-US"/>
              <a:t>位</a:t>
            </a:r>
            <a:r>
              <a:rPr lang="en-US" altLang="zh-CN"/>
              <a:t>Hotspot </a:t>
            </a:r>
            <a:endParaRPr lang="en-US" altLang="zh-CN"/>
          </a:p>
          <a:p>
            <a:pPr algn="ctr"/>
            <a:r>
              <a:rPr lang="en-US" altLang="zh-CN"/>
              <a:t>-XX:+UseCompressedOops</a:t>
            </a:r>
            <a:endParaRPr lang="en-US" altLang="zh-CN"/>
          </a:p>
          <a:p>
            <a:pPr algn="ctr"/>
            <a:r>
              <a:rPr lang="zh-CN" altLang="en-US">
                <a:sym typeface="+mn-ea"/>
              </a:rPr>
              <a:t>-XX:+UseCompressedClassPointers</a:t>
            </a:r>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dirty="0"/>
              <a:t>Java对象所占内存的大小</a:t>
            </a:r>
            <a:r>
              <a:rPr lang="zh-CN" dirty="0"/>
              <a:t>？</a:t>
            </a:r>
            <a:endParaRPr lang="zh-CN" dirty="0"/>
          </a:p>
        </p:txBody>
      </p:sp>
      <p:sp>
        <p:nvSpPr>
          <p:cNvPr id="16" name="文本框 15"/>
          <p:cNvSpPr txBox="1"/>
          <p:nvPr/>
        </p:nvSpPr>
        <p:spPr>
          <a:xfrm>
            <a:off x="668020" y="1423670"/>
            <a:ext cx="305308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t>对象大小：24字节</a:t>
            </a:r>
            <a:endParaRPr lang="zh-CN" altLang="en-US" sz="1600"/>
          </a:p>
          <a:p>
            <a:r>
              <a:rPr lang="zh-CN" altLang="en-US" sz="1600"/>
              <a:t>对象头(Mark Word)：8字节</a:t>
            </a:r>
            <a:endParaRPr lang="zh-CN" altLang="en-US" sz="1600"/>
          </a:p>
          <a:p>
            <a:r>
              <a:rPr lang="zh-CN" altLang="en-US" sz="1600"/>
              <a:t>Klass对象指针：8字节</a:t>
            </a:r>
            <a:endParaRPr lang="zh-CN" altLang="en-US" sz="1600"/>
          </a:p>
          <a:p>
            <a:r>
              <a:rPr lang="zh-CN" altLang="en-US" sz="1600"/>
              <a:t>对象实际数据：8字节</a:t>
            </a:r>
            <a:endParaRPr lang="zh-CN" altLang="en-US" sz="1600"/>
          </a:p>
          <a:p>
            <a:r>
              <a:rPr lang="zh-CN" altLang="en-US" sz="1600"/>
              <a:t>对齐(可选)：0字节</a:t>
            </a:r>
            <a:endParaRPr lang="zh-CN" altLang="en-US" sz="1600"/>
          </a:p>
        </p:txBody>
      </p:sp>
      <p:sp>
        <p:nvSpPr>
          <p:cNvPr id="3" name="文本框 2"/>
          <p:cNvSpPr txBox="1"/>
          <p:nvPr/>
        </p:nvSpPr>
        <p:spPr>
          <a:xfrm>
            <a:off x="3925570" y="1423670"/>
            <a:ext cx="372364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a:t>
            </a:r>
            <a:r>
              <a:rPr lang="zh-CN" altLang="en-US" sz="1600"/>
              <a:t>24字节</a:t>
            </a:r>
            <a:endParaRPr lang="zh-CN" altLang="en-US" sz="1600"/>
          </a:p>
          <a:p>
            <a:r>
              <a:rPr lang="zh-CN" altLang="en-US" sz="1600"/>
              <a:t>对象头(Mark Word)：8字节</a:t>
            </a:r>
            <a:endParaRPr lang="zh-CN" altLang="en-US" sz="1600"/>
          </a:p>
          <a:p>
            <a:r>
              <a:rPr lang="zh-CN" altLang="en-US" sz="1600"/>
              <a:t>Klass对象指针：8字节(实际引用是4字节)</a:t>
            </a:r>
            <a:endParaRPr lang="zh-CN" altLang="en-US" sz="1600"/>
          </a:p>
          <a:p>
            <a:r>
              <a:rPr lang="zh-CN" altLang="en-US" sz="1600"/>
              <a:t>对象实际数据：8字节</a:t>
            </a:r>
            <a:endParaRPr lang="zh-CN" altLang="en-US" sz="1600"/>
          </a:p>
          <a:p>
            <a:r>
              <a:rPr lang="zh-CN" altLang="en-US" sz="1600"/>
              <a:t>对齐(可选)：0字节</a:t>
            </a:r>
            <a:endParaRPr lang="zh-CN" altLang="en-US" sz="1600"/>
          </a:p>
        </p:txBody>
      </p:sp>
      <p:sp>
        <p:nvSpPr>
          <p:cNvPr id="4" name="文本框 3"/>
          <p:cNvSpPr txBox="1"/>
          <p:nvPr/>
        </p:nvSpPr>
        <p:spPr>
          <a:xfrm>
            <a:off x="668020" y="3488690"/>
            <a:ext cx="3053080" cy="1814830"/>
          </a:xfrm>
          <a:prstGeom prst="rect">
            <a:avLst/>
          </a:prstGeom>
          <a:noFill/>
          <a:ln>
            <a:solidFill>
              <a:schemeClr val="accent1"/>
            </a:solidFill>
            <a:prstDash val="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对象大小：24字节</a:t>
            </a:r>
            <a:endParaRPr lang="zh-CN" altLang="en-US" sz="1600"/>
          </a:p>
          <a:p>
            <a:r>
              <a:rPr lang="zh-CN" altLang="en-US" sz="1600"/>
              <a:t>对象头(Mark Word)：8字节</a:t>
            </a:r>
            <a:endParaRPr lang="zh-CN" altLang="en-US" sz="1600"/>
          </a:p>
          <a:p>
            <a:r>
              <a:rPr lang="zh-CN" altLang="en-US" sz="1600"/>
              <a:t>Klass对象指针：8字节</a:t>
            </a:r>
            <a:endParaRPr lang="zh-CN" altLang="en-US" sz="1600"/>
          </a:p>
          <a:p>
            <a:r>
              <a:rPr lang="zh-CN" altLang="en-US" sz="1600"/>
              <a:t>对象实际数据：4字节</a:t>
            </a:r>
            <a:endParaRPr lang="zh-CN" altLang="en-US" sz="1600"/>
          </a:p>
          <a:p>
            <a:r>
              <a:rPr lang="zh-CN" altLang="en-US" sz="1600"/>
              <a:t>对齐(可选)：4字节</a:t>
            </a:r>
            <a:endParaRPr lang="zh-CN" altLang="en-US" sz="1600"/>
          </a:p>
        </p:txBody>
      </p:sp>
      <p:sp>
        <p:nvSpPr>
          <p:cNvPr id="5" name="文本框 4"/>
          <p:cNvSpPr txBox="1"/>
          <p:nvPr/>
        </p:nvSpPr>
        <p:spPr>
          <a:xfrm>
            <a:off x="3925570" y="3488690"/>
            <a:ext cx="3723640" cy="1814830"/>
          </a:xfrm>
          <a:prstGeom prst="rect">
            <a:avLst/>
          </a:prstGeom>
          <a:noFill/>
          <a:ln>
            <a:solidFill>
              <a:schemeClr val="accent1"/>
            </a:solidFill>
            <a:prstDash val="lgDash"/>
          </a:ln>
        </p:spPr>
        <p:txBody>
          <a:bodyPr wrap="square" rtlCol="0">
            <a:spAutoFit/>
          </a:bodyPr>
          <a:p>
            <a:r>
              <a:rPr lang="zh-CN" altLang="en-US" sz="1600"/>
              <a:t>-XX:+UseCompressedOops </a:t>
            </a:r>
            <a:endParaRPr lang="zh-CN" altLang="en-US" sz="1600"/>
          </a:p>
          <a:p>
            <a:r>
              <a:rPr lang="zh-CN" altLang="en-US" sz="1600"/>
              <a:t>-XX:+UseCompressedClassPointers</a:t>
            </a:r>
            <a:endParaRPr lang="zh-CN" altLang="en-US" sz="1600"/>
          </a:p>
          <a:p>
            <a:r>
              <a:rPr lang="zh-CN" altLang="en-US" sz="1600">
                <a:sym typeface="+mn-ea"/>
              </a:rPr>
              <a:t>对象大小：</a:t>
            </a:r>
            <a:r>
              <a:rPr lang="zh-CN" altLang="en-US" sz="1600"/>
              <a:t>16字节</a:t>
            </a:r>
            <a:endParaRPr lang="zh-CN" altLang="en-US" sz="1600"/>
          </a:p>
          <a:p>
            <a:r>
              <a:rPr lang="zh-CN" altLang="en-US" sz="1600"/>
              <a:t>对象头(Mark Word)：8字节</a:t>
            </a:r>
            <a:endParaRPr lang="zh-CN" altLang="en-US" sz="1600"/>
          </a:p>
          <a:p>
            <a:r>
              <a:rPr lang="zh-CN" altLang="en-US" sz="1600"/>
              <a:t>Klass对象指针：4字节</a:t>
            </a:r>
            <a:endParaRPr lang="zh-CN" altLang="en-US" sz="1600"/>
          </a:p>
          <a:p>
            <a:r>
              <a:rPr lang="zh-CN" altLang="en-US" sz="1600"/>
              <a:t>对象实际数据：4字节</a:t>
            </a:r>
            <a:endParaRPr lang="zh-CN" altLang="en-US" sz="1600"/>
          </a:p>
          <a:p>
            <a:r>
              <a:rPr lang="zh-CN" altLang="en-US" sz="1600"/>
              <a:t>对齐(可选)：0字节</a:t>
            </a:r>
            <a:endParaRPr lang="zh-CN" altLang="en-US" sz="1600"/>
          </a:p>
        </p:txBody>
      </p:sp>
      <p:sp>
        <p:nvSpPr>
          <p:cNvPr id="7" name="文本框 6"/>
          <p:cNvSpPr txBox="1"/>
          <p:nvPr/>
        </p:nvSpPr>
        <p:spPr>
          <a:xfrm>
            <a:off x="7950200" y="2691130"/>
            <a:ext cx="3935095" cy="1476375"/>
          </a:xfrm>
          <a:prstGeom prst="rect">
            <a:avLst/>
          </a:prstGeom>
          <a:noFill/>
        </p:spPr>
        <p:txBody>
          <a:bodyPr wrap="square" rtlCol="0">
            <a:spAutoFit/>
          </a:bodyPr>
          <a:p>
            <a:r>
              <a:rPr lang="zh-CN" altLang="en-US">
                <a:sym typeface="+mn-ea"/>
              </a:rPr>
              <a:t>-XX:+UseCompressedOops作用：</a:t>
            </a:r>
            <a:endParaRPr lang="zh-CN" altLang="en-US">
              <a:sym typeface="+mn-ea"/>
            </a:endParaRPr>
          </a:p>
          <a:p>
            <a:r>
              <a:rPr lang="en-US" altLang="zh-CN"/>
              <a:t>Oops</a:t>
            </a:r>
            <a:r>
              <a:rPr lang="zh-CN" altLang="en-US"/>
              <a:t>的引用</a:t>
            </a:r>
            <a:r>
              <a:rPr lang="en-US" altLang="zh-CN"/>
              <a:t>(</a:t>
            </a:r>
            <a:r>
              <a:rPr lang="zh-CN" altLang="zh-CN"/>
              <a:t>地址</a:t>
            </a:r>
            <a:r>
              <a:rPr lang="en-US" altLang="zh-CN"/>
              <a:t>)</a:t>
            </a:r>
            <a:r>
              <a:rPr lang="zh-CN" altLang="en-US"/>
              <a:t>从</a:t>
            </a:r>
            <a:r>
              <a:rPr lang="en-US" altLang="zh-CN"/>
              <a:t>64</a:t>
            </a:r>
            <a:r>
              <a:rPr lang="zh-CN" altLang="en-US"/>
              <a:t>位压缩到</a:t>
            </a:r>
            <a:r>
              <a:rPr lang="en-US" altLang="zh-CN"/>
              <a:t>32</a:t>
            </a:r>
            <a:r>
              <a:rPr lang="zh-CN" altLang="en-US"/>
              <a:t>位</a:t>
            </a:r>
            <a:endParaRPr lang="zh-CN" altLang="en-US"/>
          </a:p>
          <a:p>
            <a:endParaRPr lang="zh-CN" altLang="en-US"/>
          </a:p>
          <a:p>
            <a:r>
              <a:rPr lang="zh-CN" altLang="en-US">
                <a:sym typeface="+mn-ea"/>
              </a:rPr>
              <a:t>-XX:+UseCompressedClassPointers作用</a:t>
            </a:r>
            <a:r>
              <a:rPr lang="en-US" altLang="zh-CN">
                <a:sym typeface="+mn-ea"/>
              </a:rPr>
              <a:t>:</a:t>
            </a:r>
            <a:endParaRPr lang="en-US" altLang="zh-CN">
              <a:sym typeface="+mn-ea"/>
            </a:endParaRPr>
          </a:p>
          <a:p>
            <a:r>
              <a:rPr lang="en-US" altLang="zh-CN">
                <a:sym typeface="+mn-ea"/>
              </a:rPr>
              <a:t>Klass</a:t>
            </a:r>
            <a:r>
              <a:rPr lang="zh-CN" altLang="zh-CN">
                <a:sym typeface="+mn-ea"/>
              </a:rPr>
              <a:t>的引用</a:t>
            </a:r>
            <a:r>
              <a:rPr lang="en-US" altLang="zh-CN">
                <a:sym typeface="+mn-ea"/>
              </a:rPr>
              <a:t>(</a:t>
            </a:r>
            <a:r>
              <a:rPr lang="zh-CN" altLang="zh-CN">
                <a:sym typeface="+mn-ea"/>
              </a:rPr>
              <a:t>地址</a:t>
            </a:r>
            <a:r>
              <a:rPr lang="en-US" altLang="zh-CN">
                <a:sym typeface="+mn-ea"/>
              </a:rPr>
              <a:t>)</a:t>
            </a:r>
            <a:r>
              <a:rPr lang="zh-CN" altLang="en-US">
                <a:sym typeface="+mn-ea"/>
              </a:rPr>
              <a:t>从</a:t>
            </a:r>
            <a:r>
              <a:rPr lang="en-US" altLang="zh-CN">
                <a:sym typeface="+mn-ea"/>
              </a:rPr>
              <a:t>64</a:t>
            </a:r>
            <a:r>
              <a:rPr lang="zh-CN" altLang="en-US">
                <a:sym typeface="+mn-ea"/>
              </a:rPr>
              <a:t>位压缩到</a:t>
            </a:r>
            <a:r>
              <a:rPr lang="en-US" altLang="zh-CN">
                <a:sym typeface="+mn-ea"/>
              </a:rPr>
              <a:t>32</a:t>
            </a:r>
            <a:r>
              <a:rPr lang="zh-CN" altLang="en-US">
                <a:sym typeface="+mn-ea"/>
              </a:rPr>
              <a:t>位</a:t>
            </a:r>
            <a:endParaRPr lang="zh-CN" altLang="en-US">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虚拟机栈</a:t>
            </a:r>
            <a:r>
              <a:rPr lang="en-US" altLang="zh-CN" dirty="0"/>
              <a:t>(VM Stack)</a:t>
            </a:r>
            <a:endParaRPr lang="en-US" altLang="zh-CN" dirty="0"/>
          </a:p>
        </p:txBody>
      </p:sp>
      <p:pic>
        <p:nvPicPr>
          <p:cNvPr id="6" name="图片 5"/>
          <p:cNvPicPr>
            <a:picLocks noChangeAspect="1"/>
          </p:cNvPicPr>
          <p:nvPr/>
        </p:nvPicPr>
        <p:blipFill>
          <a:blip r:embed="rId1"/>
          <a:stretch>
            <a:fillRect/>
          </a:stretch>
        </p:blipFill>
        <p:spPr>
          <a:xfrm>
            <a:off x="7107555" y="1569720"/>
            <a:ext cx="4619625" cy="4962525"/>
          </a:xfrm>
          <a:prstGeom prst="rect">
            <a:avLst/>
          </a:prstGeom>
        </p:spPr>
      </p:pic>
      <p:sp>
        <p:nvSpPr>
          <p:cNvPr id="7" name="文本框 6"/>
          <p:cNvSpPr txBox="1"/>
          <p:nvPr/>
        </p:nvSpPr>
        <p:spPr>
          <a:xfrm>
            <a:off x="315595" y="2136775"/>
            <a:ext cx="6525895" cy="2584450"/>
          </a:xfrm>
          <a:prstGeom prst="rect">
            <a:avLst/>
          </a:prstGeom>
          <a:noFill/>
        </p:spPr>
        <p:txBody>
          <a:bodyPr wrap="square" rtlCol="0">
            <a:spAutoFit/>
          </a:bodyPr>
          <a:p>
            <a:r>
              <a:rPr lang="zh-CN" altLang="en-US"/>
              <a:t>栈帧是用来存储数据和部分过程结果的数据结构，同时也用来处理动态连接、方法返回值和异常分派。</a:t>
            </a:r>
            <a:endParaRPr lang="zh-CN" altLang="en-US"/>
          </a:p>
          <a:p>
            <a:endParaRPr lang="zh-CN" altLang="en-US"/>
          </a:p>
          <a:p>
            <a:r>
              <a:rPr lang="zh-CN" altLang="en-US"/>
              <a:t>栈帧随着方法调用而创建，随着方法结束而销毁——无论方法正常完成还是异常完成都算作方法结束。</a:t>
            </a:r>
            <a:endParaRPr lang="zh-CN" altLang="en-US"/>
          </a:p>
          <a:p>
            <a:endParaRPr lang="zh-CN" altLang="en-US"/>
          </a:p>
          <a:p>
            <a:r>
              <a:rPr lang="zh-CN" altLang="en-US"/>
              <a:t>栈帧的存储空间由创建它的线程分配在Java虚拟机栈之中，每一个栈帧都有自己的本地变量表(局部变量表)、操作数栈和指向当前方法所属的类的运行时常量池的引用。</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虚拟机是什么？</a:t>
            </a:r>
            <a:endParaRPr lang="zh-CN" dirty="0"/>
          </a:p>
        </p:txBody>
      </p:sp>
      <p:sp>
        <p:nvSpPr>
          <p:cNvPr id="4" name="矩形 3"/>
          <p:cNvSpPr/>
          <p:nvPr/>
        </p:nvSpPr>
        <p:spPr>
          <a:xfrm>
            <a:off x="4509135" y="1211580"/>
            <a:ext cx="2060575" cy="37401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bg1"/>
                </a:solidFill>
              </a:rPr>
              <a:t>Java</a:t>
            </a:r>
            <a:r>
              <a:rPr lang="zh-CN" altLang="en-US">
                <a:solidFill>
                  <a:schemeClr val="bg1"/>
                </a:solidFill>
              </a:rPr>
              <a:t>源代码</a:t>
            </a:r>
            <a:r>
              <a:rPr lang="en-US" altLang="zh-CN">
                <a:solidFill>
                  <a:schemeClr val="bg1"/>
                </a:solidFill>
              </a:rPr>
              <a:t>/</a:t>
            </a:r>
            <a:r>
              <a:rPr lang="en-US" altLang="zh-CN">
                <a:solidFill>
                  <a:schemeClr val="bg1"/>
                </a:solidFill>
                <a:sym typeface="+mn-ea"/>
              </a:rPr>
              <a:t>*.java</a:t>
            </a:r>
            <a:endParaRPr lang="en-US" altLang="zh-CN">
              <a:solidFill>
                <a:schemeClr val="bg1"/>
              </a:solidFill>
            </a:endParaRPr>
          </a:p>
          <a:p>
            <a:pPr algn="ctr"/>
            <a:endParaRPr lang="zh-CN" altLang="en-US">
              <a:solidFill>
                <a:schemeClr val="tx1"/>
              </a:solidFill>
            </a:endParaRPr>
          </a:p>
          <a:p>
            <a:pPr algn="ctr"/>
            <a:endParaRPr lang="en-US" altLang="zh-CN">
              <a:solidFill>
                <a:schemeClr val="tx1"/>
              </a:solidFill>
            </a:endParaRPr>
          </a:p>
        </p:txBody>
      </p:sp>
      <p:sp>
        <p:nvSpPr>
          <p:cNvPr id="5" name="矩形 4"/>
          <p:cNvSpPr/>
          <p:nvPr/>
        </p:nvSpPr>
        <p:spPr>
          <a:xfrm>
            <a:off x="4509770" y="2263775"/>
            <a:ext cx="2060575" cy="37401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zh-CN" altLang="zh-CN">
                <a:solidFill>
                  <a:schemeClr val="bg1"/>
                </a:solidFill>
              </a:rPr>
              <a:t>字节码</a:t>
            </a:r>
            <a:r>
              <a:rPr lang="en-US" altLang="zh-CN">
                <a:solidFill>
                  <a:schemeClr val="bg1"/>
                </a:solidFill>
              </a:rPr>
              <a:t>/</a:t>
            </a:r>
            <a:r>
              <a:rPr lang="en-US" altLang="zh-CN">
                <a:solidFill>
                  <a:schemeClr val="bg1"/>
                </a:solidFill>
                <a:sym typeface="+mn-ea"/>
              </a:rPr>
              <a:t>*.class</a:t>
            </a:r>
            <a:endParaRPr lang="zh-CN" altLang="en-US">
              <a:solidFill>
                <a:schemeClr val="bg1"/>
              </a:solidFill>
            </a:endParaRPr>
          </a:p>
          <a:p>
            <a:pPr algn="ctr"/>
            <a:endParaRPr lang="zh-CN" altLang="en-US">
              <a:solidFill>
                <a:schemeClr val="bg1"/>
              </a:solidFill>
            </a:endParaRPr>
          </a:p>
        </p:txBody>
      </p:sp>
      <p:sp>
        <p:nvSpPr>
          <p:cNvPr id="6" name="矩形 5"/>
          <p:cNvSpPr/>
          <p:nvPr/>
        </p:nvSpPr>
        <p:spPr>
          <a:xfrm>
            <a:off x="1264285"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bg1"/>
                </a:solidFill>
              </a:rPr>
              <a:t>Windows</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sp>
        <p:nvSpPr>
          <p:cNvPr id="10" name="矩形 9"/>
          <p:cNvSpPr/>
          <p:nvPr/>
        </p:nvSpPr>
        <p:spPr>
          <a:xfrm>
            <a:off x="1264285" y="4689475"/>
            <a:ext cx="1600835" cy="35687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bg1"/>
                </a:solidFill>
              </a:rPr>
              <a:t>Windows</a:t>
            </a:r>
            <a:endParaRPr lang="en-US" altLang="zh-CN">
              <a:solidFill>
                <a:schemeClr val="bg1"/>
              </a:solidFill>
            </a:endParaRPr>
          </a:p>
        </p:txBody>
      </p:sp>
      <p:sp>
        <p:nvSpPr>
          <p:cNvPr id="11" name="矩形 10"/>
          <p:cNvSpPr/>
          <p:nvPr/>
        </p:nvSpPr>
        <p:spPr>
          <a:xfrm>
            <a:off x="4739005" y="4689475"/>
            <a:ext cx="1600835" cy="35750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bg1"/>
                </a:solidFill>
              </a:rPr>
              <a:t>Linux</a:t>
            </a:r>
            <a:endParaRPr lang="en-US" altLang="zh-CN">
              <a:solidFill>
                <a:schemeClr val="bg1"/>
              </a:solidFill>
            </a:endParaRPr>
          </a:p>
        </p:txBody>
      </p:sp>
      <p:sp>
        <p:nvSpPr>
          <p:cNvPr id="12" name="矩形 11"/>
          <p:cNvSpPr/>
          <p:nvPr/>
        </p:nvSpPr>
        <p:spPr>
          <a:xfrm>
            <a:off x="8214360" y="4689475"/>
            <a:ext cx="1600835" cy="357505"/>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a:solidFill>
                  <a:schemeClr val="bg1"/>
                </a:solidFill>
              </a:rPr>
              <a:t>macOS</a:t>
            </a:r>
            <a:endParaRPr lang="zh-CN" altLang="en-US">
              <a:solidFill>
                <a:schemeClr val="bg1"/>
              </a:solidFill>
            </a:endParaRPr>
          </a:p>
        </p:txBody>
      </p:sp>
      <p:sp>
        <p:nvSpPr>
          <p:cNvPr id="13" name="矩形 12"/>
          <p:cNvSpPr/>
          <p:nvPr/>
        </p:nvSpPr>
        <p:spPr>
          <a:xfrm>
            <a:off x="1264285" y="5675630"/>
            <a:ext cx="8550275" cy="35560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zh-CN" altLang="en-US">
                <a:solidFill>
                  <a:schemeClr val="bg1"/>
                </a:solidFill>
              </a:rPr>
              <a:t>硬件</a:t>
            </a:r>
            <a:r>
              <a:rPr lang="en-US" altLang="zh-CN">
                <a:solidFill>
                  <a:schemeClr val="bg1"/>
                </a:solidFill>
              </a:rPr>
              <a:t>/hardware</a:t>
            </a:r>
            <a:endParaRPr lang="en-US" altLang="zh-CN">
              <a:solidFill>
                <a:schemeClr val="bg1"/>
              </a:solidFill>
            </a:endParaRPr>
          </a:p>
        </p:txBody>
      </p:sp>
      <p:sp>
        <p:nvSpPr>
          <p:cNvPr id="14" name="矩形 13"/>
          <p:cNvSpPr/>
          <p:nvPr/>
        </p:nvSpPr>
        <p:spPr>
          <a:xfrm>
            <a:off x="4739005"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bg1"/>
                </a:solidFill>
              </a:rPr>
              <a:t>Linux</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sp>
        <p:nvSpPr>
          <p:cNvPr id="15" name="矩形 14"/>
          <p:cNvSpPr/>
          <p:nvPr/>
        </p:nvSpPr>
        <p:spPr>
          <a:xfrm>
            <a:off x="8214360" y="3759200"/>
            <a:ext cx="1600835" cy="372110"/>
          </a:xfrm>
          <a:prstGeom prst="rect">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p>
            <a:pPr algn="ctr"/>
            <a:r>
              <a:rPr lang="en-US" altLang="zh-CN" sz="1600">
                <a:solidFill>
                  <a:schemeClr val="bg1"/>
                </a:solidFill>
              </a:rPr>
              <a:t>macOS</a:t>
            </a:r>
            <a:r>
              <a:rPr lang="zh-CN" altLang="en-US" sz="1600">
                <a:solidFill>
                  <a:schemeClr val="bg1"/>
                </a:solidFill>
              </a:rPr>
              <a:t>版</a:t>
            </a:r>
            <a:r>
              <a:rPr lang="en-US" altLang="zh-CN" sz="1600">
                <a:solidFill>
                  <a:schemeClr val="bg1"/>
                </a:solidFill>
              </a:rPr>
              <a:t>JVM</a:t>
            </a:r>
            <a:endParaRPr lang="en-US" altLang="zh-CN" sz="1600">
              <a:solidFill>
                <a:schemeClr val="bg1"/>
              </a:solidFill>
            </a:endParaRPr>
          </a:p>
        </p:txBody>
      </p:sp>
      <p:cxnSp>
        <p:nvCxnSpPr>
          <p:cNvPr id="16" name="直接箭头连接符 15"/>
          <p:cNvCxnSpPr>
            <a:stCxn id="4" idx="2"/>
            <a:endCxn id="5" idx="0"/>
          </p:cNvCxnSpPr>
          <p:nvPr/>
        </p:nvCxnSpPr>
        <p:spPr>
          <a:xfrm>
            <a:off x="5539740" y="1585595"/>
            <a:ext cx="635" cy="678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5" idx="2"/>
            <a:endCxn id="6" idx="0"/>
          </p:cNvCxnSpPr>
          <p:nvPr/>
        </p:nvCxnSpPr>
        <p:spPr>
          <a:xfrm rot="5400000">
            <a:off x="3241993" y="1460818"/>
            <a:ext cx="1121410" cy="3475355"/>
          </a:xfrm>
          <a:prstGeom prst="bentConnector3">
            <a:avLst>
              <a:gd name="adj1" fmla="val 49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5" idx="2"/>
            <a:endCxn id="15" idx="0"/>
          </p:cNvCxnSpPr>
          <p:nvPr/>
        </p:nvCxnSpPr>
        <p:spPr>
          <a:xfrm rot="5400000" flipV="1">
            <a:off x="6717030" y="1461135"/>
            <a:ext cx="1121410" cy="347472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 idx="2"/>
            <a:endCxn id="14" idx="0"/>
          </p:cNvCxnSpPr>
          <p:nvPr/>
        </p:nvCxnSpPr>
        <p:spPr>
          <a:xfrm flipH="1">
            <a:off x="5539740" y="2637790"/>
            <a:ext cx="635" cy="1121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6" idx="2"/>
            <a:endCxn id="10" idx="0"/>
          </p:cNvCxnSpPr>
          <p:nvPr/>
        </p:nvCxnSpPr>
        <p:spPr>
          <a:xfrm>
            <a:off x="2065020"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4" idx="2"/>
            <a:endCxn id="11" idx="0"/>
          </p:cNvCxnSpPr>
          <p:nvPr/>
        </p:nvCxnSpPr>
        <p:spPr>
          <a:xfrm>
            <a:off x="5539740"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2"/>
            <a:endCxn id="12" idx="0"/>
          </p:cNvCxnSpPr>
          <p:nvPr/>
        </p:nvCxnSpPr>
        <p:spPr>
          <a:xfrm>
            <a:off x="9015095" y="4131310"/>
            <a:ext cx="0" cy="55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0" idx="2"/>
          </p:cNvCxnSpPr>
          <p:nvPr/>
        </p:nvCxnSpPr>
        <p:spPr>
          <a:xfrm>
            <a:off x="2065020" y="5036820"/>
            <a:ext cx="3483610" cy="619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1" idx="2"/>
          </p:cNvCxnSpPr>
          <p:nvPr/>
        </p:nvCxnSpPr>
        <p:spPr>
          <a:xfrm flipH="1">
            <a:off x="5539105" y="5037455"/>
            <a:ext cx="635" cy="638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2" idx="2"/>
          </p:cNvCxnSpPr>
          <p:nvPr/>
        </p:nvCxnSpPr>
        <p:spPr>
          <a:xfrm flipH="1">
            <a:off x="5501005" y="5037455"/>
            <a:ext cx="3514090" cy="628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509135" y="1706245"/>
            <a:ext cx="2061210" cy="368300"/>
          </a:xfrm>
          <a:prstGeom prst="rect">
            <a:avLst/>
          </a:prstGeom>
          <a:noFill/>
        </p:spPr>
        <p:txBody>
          <a:bodyPr wrap="square" rtlCol="0">
            <a:spAutoFit/>
          </a:bodyPr>
          <a:p>
            <a:pPr algn="ctr"/>
            <a:r>
              <a:rPr lang="en-US" altLang="zh-CN"/>
              <a:t>javac /</a:t>
            </a:r>
            <a:r>
              <a:rPr lang="zh-CN" altLang="zh-CN"/>
              <a:t>编译</a:t>
            </a:r>
            <a:endParaRPr lang="zh-CN" altLang="zh-CN"/>
          </a:p>
        </p:txBody>
      </p:sp>
      <p:sp>
        <p:nvSpPr>
          <p:cNvPr id="48" name="文本框 47"/>
          <p:cNvSpPr txBox="1"/>
          <p:nvPr/>
        </p:nvSpPr>
        <p:spPr>
          <a:xfrm>
            <a:off x="4481195" y="2752090"/>
            <a:ext cx="2117090" cy="368300"/>
          </a:xfrm>
          <a:prstGeom prst="rect">
            <a:avLst/>
          </a:prstGeom>
          <a:noFill/>
        </p:spPr>
        <p:txBody>
          <a:bodyPr wrap="square" rtlCol="0">
            <a:spAutoFit/>
          </a:bodyPr>
          <a:p>
            <a:r>
              <a:rPr lang="zh-CN" altLang="en-US"/>
              <a:t>解释执行</a:t>
            </a:r>
            <a:r>
              <a:rPr lang="en-US" altLang="zh-CN"/>
              <a:t>/</a:t>
            </a:r>
            <a:r>
              <a:rPr lang="zh-CN" altLang="zh-CN"/>
              <a:t>编译执行</a:t>
            </a:r>
            <a:endParaRPr lang="zh-CN" altLang="zh-CN"/>
          </a:p>
        </p:txBody>
      </p:sp>
      <p:sp>
        <p:nvSpPr>
          <p:cNvPr id="3" name="文本框 2"/>
          <p:cNvSpPr txBox="1"/>
          <p:nvPr/>
        </p:nvSpPr>
        <p:spPr>
          <a:xfrm>
            <a:off x="318770" y="6269990"/>
            <a:ext cx="11534775" cy="398780"/>
          </a:xfrm>
          <a:prstGeom prst="rect">
            <a:avLst/>
          </a:prstGeom>
          <a:noFill/>
        </p:spPr>
        <p:txBody>
          <a:bodyPr wrap="square" rtlCol="0">
            <a:spAutoFit/>
          </a:bodyPr>
          <a:p>
            <a:r>
              <a:rPr lang="en-US" altLang="zh-CN" sz="2000"/>
              <a:t>Java</a:t>
            </a:r>
            <a:r>
              <a:rPr lang="zh-CN" altLang="en-US" sz="2000"/>
              <a:t>虚拟机是一个</a:t>
            </a:r>
            <a:r>
              <a:rPr lang="zh-CN" altLang="en-US" sz="2000">
                <a:sym typeface="+mn-ea"/>
              </a:rPr>
              <a:t>基于软件</a:t>
            </a:r>
            <a:r>
              <a:rPr lang="zh-CN" altLang="en-US" sz="2000"/>
              <a:t>虚拟的运行class字节码的计算机，通常也会简称为</a:t>
            </a:r>
            <a:r>
              <a:rPr lang="en-US" altLang="zh-CN" sz="2000"/>
              <a:t>JVM(Java  Virtual Machine)</a:t>
            </a:r>
            <a:r>
              <a:rPr lang="zh-CN" altLang="en-US" sz="2000"/>
              <a:t>。</a:t>
            </a:r>
            <a:endParaRPr lang="zh-CN" altLang="en-US" sz="20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虚拟机栈</a:t>
            </a:r>
            <a:r>
              <a:rPr lang="en-US" altLang="zh-CN" dirty="0"/>
              <a:t>(VM Stack)</a:t>
            </a:r>
            <a:endParaRPr lang="en-US" altLang="zh-CN" dirty="0"/>
          </a:p>
        </p:txBody>
      </p:sp>
      <p:pic>
        <p:nvPicPr>
          <p:cNvPr id="5" name="图片 4"/>
          <p:cNvPicPr>
            <a:picLocks noChangeAspect="1"/>
          </p:cNvPicPr>
          <p:nvPr/>
        </p:nvPicPr>
        <p:blipFill>
          <a:blip r:embed="rId1"/>
          <a:stretch>
            <a:fillRect/>
          </a:stretch>
        </p:blipFill>
        <p:spPr>
          <a:xfrm>
            <a:off x="1738630" y="974090"/>
            <a:ext cx="7491480" cy="2880000"/>
          </a:xfrm>
          <a:prstGeom prst="rect">
            <a:avLst/>
          </a:prstGeom>
        </p:spPr>
      </p:pic>
      <p:pic>
        <p:nvPicPr>
          <p:cNvPr id="4" name="图片 3"/>
          <p:cNvPicPr>
            <a:picLocks noChangeAspect="1"/>
          </p:cNvPicPr>
          <p:nvPr/>
        </p:nvPicPr>
        <p:blipFill>
          <a:blip r:embed="rId2"/>
          <a:stretch>
            <a:fillRect/>
          </a:stretch>
        </p:blipFill>
        <p:spPr>
          <a:xfrm>
            <a:off x="1301115" y="3933190"/>
            <a:ext cx="9273253" cy="28800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a:t>
            </a:r>
            <a:r>
              <a:rPr lang="en-US" altLang="zh-CN" dirty="0"/>
              <a:t>-</a:t>
            </a:r>
            <a:r>
              <a:rPr lang="zh-CN" altLang="en-US" dirty="0"/>
              <a:t>内存结构总结</a:t>
            </a:r>
            <a:endParaRPr lang="zh-CN" altLang="en-US" dirty="0"/>
          </a:p>
        </p:txBody>
      </p:sp>
      <p:sp>
        <p:nvSpPr>
          <p:cNvPr id="3" name="文本框 2"/>
          <p:cNvSpPr txBox="1"/>
          <p:nvPr/>
        </p:nvSpPr>
        <p:spPr>
          <a:xfrm>
            <a:off x="521970" y="1108075"/>
            <a:ext cx="10982960" cy="5600700"/>
          </a:xfrm>
          <a:prstGeom prst="rect">
            <a:avLst/>
          </a:prstGeom>
          <a:noFill/>
        </p:spPr>
        <p:txBody>
          <a:bodyPr wrap="square" rtlCol="0">
            <a:spAutoFit/>
          </a:bodyPr>
          <a:p>
            <a:r>
              <a:rPr lang="zh-CN" altLang="en-US" b="1"/>
              <a:t>局部变量</a:t>
            </a:r>
            <a:endParaRPr lang="zh-CN" altLang="en-US" b="1"/>
          </a:p>
          <a:p>
            <a:r>
              <a:rPr lang="en-US" altLang="zh-CN" sz="1600"/>
              <a:t>1. </a:t>
            </a:r>
            <a:r>
              <a:rPr lang="zh-CN" altLang="zh-CN" sz="1600"/>
              <a:t>基本数据类型，值</a:t>
            </a:r>
            <a:r>
              <a:rPr lang="zh-CN" altLang="zh-CN" sz="1600">
                <a:sym typeface="+mn-ea"/>
              </a:rPr>
              <a:t>存储</a:t>
            </a:r>
            <a:r>
              <a:rPr lang="zh-CN" altLang="zh-CN" sz="1600"/>
              <a:t>在栈区</a:t>
            </a:r>
            <a:r>
              <a:rPr lang="en-US" altLang="zh-CN" sz="1600"/>
              <a:t>-&gt;</a:t>
            </a:r>
            <a:r>
              <a:rPr lang="zh-CN" altLang="zh-CN" sz="1600"/>
              <a:t>局部变量表</a:t>
            </a:r>
            <a:endParaRPr lang="zh-CN" altLang="zh-CN" sz="1600"/>
          </a:p>
          <a:p>
            <a:r>
              <a:rPr lang="en-US" altLang="zh-CN" sz="1600"/>
              <a:t>2. </a:t>
            </a:r>
            <a:r>
              <a:rPr lang="zh-CN" altLang="en-US" sz="1600"/>
              <a:t>引用类型，对象引用</a:t>
            </a:r>
            <a:r>
              <a:rPr lang="zh-CN" altLang="en-US" sz="1600">
                <a:sym typeface="+mn-ea"/>
              </a:rPr>
              <a:t>存储</a:t>
            </a:r>
            <a:r>
              <a:rPr lang="zh-CN" altLang="en-US" sz="1600"/>
              <a:t>在</a:t>
            </a:r>
            <a:r>
              <a:rPr lang="zh-CN" altLang="zh-CN" sz="1600">
                <a:sym typeface="+mn-ea"/>
              </a:rPr>
              <a:t>栈区</a:t>
            </a:r>
            <a:r>
              <a:rPr lang="en-US" altLang="zh-CN" sz="1600">
                <a:sym typeface="+mn-ea"/>
              </a:rPr>
              <a:t>-&gt;</a:t>
            </a:r>
            <a:r>
              <a:rPr lang="zh-CN" altLang="zh-CN" sz="1600">
                <a:sym typeface="+mn-ea"/>
              </a:rPr>
              <a:t>局部变量表，对象引用指向的对象实例存储在堆区</a:t>
            </a:r>
            <a:endParaRPr lang="zh-CN" altLang="zh-CN" sz="1600"/>
          </a:p>
          <a:p>
            <a:endParaRPr lang="zh-CN" altLang="en-US"/>
          </a:p>
          <a:p>
            <a:r>
              <a:rPr lang="zh-CN" altLang="en-US" b="1"/>
              <a:t>全局变量</a:t>
            </a:r>
            <a:endParaRPr lang="zh-CN" altLang="en-US" b="1"/>
          </a:p>
          <a:p>
            <a:r>
              <a:rPr lang="en-US" altLang="zh-CN" sz="1600"/>
              <a:t>1. </a:t>
            </a:r>
            <a:r>
              <a:rPr lang="zh-CN" altLang="en-US" sz="1600"/>
              <a:t>基本数据类型，值</a:t>
            </a:r>
            <a:r>
              <a:rPr lang="zh-CN" altLang="en-US" sz="1600">
                <a:sym typeface="+mn-ea"/>
              </a:rPr>
              <a:t>存储</a:t>
            </a:r>
            <a:r>
              <a:rPr lang="zh-CN" altLang="en-US" sz="1600"/>
              <a:t>在堆区，在</a:t>
            </a:r>
            <a:r>
              <a:rPr lang="en-US" altLang="zh-CN" sz="1600"/>
              <a:t>Oops</a:t>
            </a:r>
            <a:r>
              <a:rPr lang="zh-CN" altLang="en-US" sz="1600"/>
              <a:t>实例的对象实际数据部分</a:t>
            </a:r>
            <a:endParaRPr lang="zh-CN" altLang="en-US" sz="1600"/>
          </a:p>
          <a:p>
            <a:r>
              <a:rPr lang="en-US" altLang="zh-CN" sz="1600"/>
              <a:t>2. </a:t>
            </a:r>
            <a:r>
              <a:rPr lang="zh-CN" altLang="en-US" sz="1600">
                <a:sym typeface="+mn-ea"/>
              </a:rPr>
              <a:t>引用类型，对象引用</a:t>
            </a:r>
            <a:r>
              <a:rPr lang="zh-CN" altLang="en-US" sz="1600">
                <a:sym typeface="+mn-ea"/>
              </a:rPr>
              <a:t>存储</a:t>
            </a:r>
            <a:r>
              <a:rPr lang="zh-CN" altLang="en-US" sz="1600">
                <a:sym typeface="+mn-ea"/>
              </a:rPr>
              <a:t>在</a:t>
            </a:r>
            <a:r>
              <a:rPr lang="zh-CN" altLang="zh-CN" sz="1600">
                <a:sym typeface="+mn-ea"/>
              </a:rPr>
              <a:t>栈区</a:t>
            </a:r>
            <a:r>
              <a:rPr lang="zh-CN" altLang="en-US" sz="1600">
                <a:sym typeface="+mn-ea"/>
              </a:rPr>
              <a:t>，在</a:t>
            </a:r>
            <a:r>
              <a:rPr lang="en-US" altLang="zh-CN" sz="1600">
                <a:sym typeface="+mn-ea"/>
              </a:rPr>
              <a:t>Oops</a:t>
            </a:r>
            <a:r>
              <a:rPr lang="zh-CN" altLang="en-US" sz="1600">
                <a:sym typeface="+mn-ea"/>
              </a:rPr>
              <a:t>实例的对象实际数据部分</a:t>
            </a:r>
            <a:r>
              <a:rPr lang="zh-CN" altLang="zh-CN" sz="1600">
                <a:sym typeface="+mn-ea"/>
              </a:rPr>
              <a:t>，对象引用指向的对象实例存储在堆区</a:t>
            </a:r>
            <a:endParaRPr lang="zh-CN" altLang="zh-CN" sz="1600"/>
          </a:p>
          <a:p>
            <a:endParaRPr lang="zh-CN" altLang="en-US"/>
          </a:p>
          <a:p>
            <a:r>
              <a:rPr lang="zh-CN" altLang="en-US" b="1"/>
              <a:t>静态变量</a:t>
            </a:r>
            <a:endParaRPr lang="zh-CN" altLang="en-US" b="1"/>
          </a:p>
          <a:p>
            <a:r>
              <a:rPr lang="en-US" altLang="zh-CN" sz="1600">
                <a:sym typeface="+mn-ea"/>
              </a:rPr>
              <a:t>1. </a:t>
            </a:r>
            <a:r>
              <a:rPr lang="zh-CN" altLang="en-US" sz="1600">
                <a:sym typeface="+mn-ea"/>
              </a:rPr>
              <a:t>基本数据类型，值</a:t>
            </a:r>
            <a:r>
              <a:rPr lang="zh-CN" altLang="en-US" sz="1600">
                <a:sym typeface="+mn-ea"/>
              </a:rPr>
              <a:t>存储</a:t>
            </a:r>
            <a:r>
              <a:rPr lang="zh-CN" altLang="en-US" sz="1600">
                <a:sym typeface="+mn-ea"/>
              </a:rPr>
              <a:t>在堆区，在</a:t>
            </a:r>
            <a:r>
              <a:rPr lang="en-US" altLang="zh-CN" sz="1600">
                <a:sym typeface="+mn-ea"/>
              </a:rPr>
              <a:t>java.lang.Class</a:t>
            </a:r>
            <a:r>
              <a:rPr lang="zh-CN" altLang="en-US" sz="1600">
                <a:sym typeface="+mn-ea"/>
              </a:rPr>
              <a:t>对应</a:t>
            </a:r>
            <a:r>
              <a:rPr lang="en-US" altLang="zh-CN" sz="1600">
                <a:sym typeface="+mn-ea"/>
              </a:rPr>
              <a:t>Oops</a:t>
            </a:r>
            <a:r>
              <a:rPr lang="zh-CN" altLang="en-US" sz="1600">
                <a:sym typeface="+mn-ea"/>
              </a:rPr>
              <a:t>实例里面末尾的位置</a:t>
            </a:r>
            <a:endParaRPr lang="zh-CN" altLang="en-US" sz="1600">
              <a:sym typeface="+mn-ea"/>
            </a:endParaRPr>
          </a:p>
          <a:p>
            <a:r>
              <a:rPr lang="en-US" altLang="zh-CN" sz="1600">
                <a:sym typeface="+mn-ea"/>
              </a:rPr>
              <a:t>2. </a:t>
            </a:r>
            <a:r>
              <a:rPr lang="zh-CN" altLang="en-US" sz="1600">
                <a:sym typeface="+mn-ea"/>
              </a:rPr>
              <a:t>引用类型，对象引用存储在堆区，在</a:t>
            </a:r>
            <a:r>
              <a:rPr lang="en-US" altLang="zh-CN" sz="1600">
                <a:sym typeface="+mn-ea"/>
              </a:rPr>
              <a:t>java.lang.Class</a:t>
            </a:r>
            <a:r>
              <a:rPr lang="zh-CN" altLang="en-US" sz="1600">
                <a:sym typeface="+mn-ea"/>
              </a:rPr>
              <a:t>对应</a:t>
            </a:r>
            <a:r>
              <a:rPr lang="en-US" altLang="zh-CN" sz="1600">
                <a:sym typeface="+mn-ea"/>
              </a:rPr>
              <a:t>Oops</a:t>
            </a:r>
            <a:r>
              <a:rPr lang="zh-CN" altLang="en-US" sz="1600">
                <a:sym typeface="+mn-ea"/>
              </a:rPr>
              <a:t>实例里面末尾的位置</a:t>
            </a:r>
            <a:r>
              <a:rPr lang="zh-CN" altLang="zh-CN" sz="1600">
                <a:sym typeface="+mn-ea"/>
              </a:rPr>
              <a:t>，对象引用指向的对象实例存储在堆区</a:t>
            </a:r>
            <a:endParaRPr lang="zh-CN" altLang="zh-CN" sz="1600">
              <a:sym typeface="+mn-ea"/>
            </a:endParaRPr>
          </a:p>
          <a:p>
            <a:endParaRPr lang="en-US" altLang="zh-CN"/>
          </a:p>
          <a:p>
            <a:r>
              <a:rPr lang="zh-CN" altLang="en-US" b="1"/>
              <a:t>运行时常量池</a:t>
            </a:r>
            <a:r>
              <a:rPr lang="en-US" altLang="zh-CN" b="1"/>
              <a:t>(</a:t>
            </a:r>
            <a:r>
              <a:rPr lang="zh-CN" altLang="zh-CN" b="1"/>
              <a:t>不包括字符串常量</a:t>
            </a:r>
            <a:r>
              <a:rPr lang="en-US" altLang="zh-CN" b="1"/>
              <a:t>)</a:t>
            </a:r>
            <a:endParaRPr lang="zh-CN" altLang="en-US" b="1"/>
          </a:p>
          <a:p>
            <a:r>
              <a:rPr lang="en-US" altLang="zh-CN" sz="1600"/>
              <a:t>1. </a:t>
            </a:r>
            <a:r>
              <a:rPr lang="zh-CN" altLang="en-US" sz="1600"/>
              <a:t>其中，</a:t>
            </a:r>
            <a:r>
              <a:rPr lang="zh-CN" altLang="en-US" sz="1600"/>
              <a:t>符号</a:t>
            </a:r>
            <a:r>
              <a:rPr lang="zh-CN" altLang="en-US" sz="1600"/>
              <a:t>常量池</a:t>
            </a:r>
            <a:r>
              <a:rPr lang="en-US" altLang="zh-CN" sz="1600"/>
              <a:t>(SymbolTable)</a:t>
            </a:r>
            <a:r>
              <a:rPr lang="zh-CN" altLang="en-US" sz="1600"/>
              <a:t>引用存储在元空间，值也存储在元空间</a:t>
            </a:r>
            <a:endParaRPr lang="zh-CN" altLang="en-US" sz="1600"/>
          </a:p>
          <a:p>
            <a:endParaRPr lang="en-US" altLang="zh-CN"/>
          </a:p>
          <a:p>
            <a:r>
              <a:rPr lang="zh-CN" altLang="en-US" b="1"/>
              <a:t>字符串常量池</a:t>
            </a:r>
            <a:endParaRPr lang="zh-CN" altLang="en-US" b="1"/>
          </a:p>
          <a:p>
            <a:r>
              <a:rPr lang="en-US" altLang="zh-CN" sz="1600"/>
              <a:t>1. </a:t>
            </a:r>
            <a:r>
              <a:rPr lang="zh-CN" altLang="en-US" sz="1600"/>
              <a:t>字符串</a:t>
            </a:r>
            <a:r>
              <a:rPr lang="zh-CN" altLang="en-US" sz="1600">
                <a:sym typeface="+mn-ea"/>
              </a:rPr>
              <a:t>常量池</a:t>
            </a:r>
            <a:r>
              <a:rPr lang="en-US" altLang="zh-CN" sz="1600">
                <a:sym typeface="+mn-ea"/>
              </a:rPr>
              <a:t>(StringTable)</a:t>
            </a:r>
            <a:r>
              <a:rPr lang="zh-CN" altLang="en-US" sz="1600">
                <a:sym typeface="+mn-ea"/>
              </a:rPr>
              <a:t>引用存储在元空间，值存储在堆区</a:t>
            </a:r>
            <a:r>
              <a:rPr lang="en-US" altLang="zh-CN" sz="1600">
                <a:sym typeface="+mn-ea"/>
              </a:rPr>
              <a:t>-&gt;Eden</a:t>
            </a:r>
            <a:r>
              <a:rPr lang="zh-CN" altLang="en-US" sz="1600">
                <a:sym typeface="+mn-ea"/>
              </a:rPr>
              <a:t>区</a:t>
            </a:r>
            <a:endParaRPr lang="zh-CN" altLang="en-US" sz="1600">
              <a:sym typeface="+mn-ea"/>
            </a:endParaRPr>
          </a:p>
          <a:p>
            <a:endParaRPr lang="zh-CN" altLang="en-US">
              <a:sym typeface="+mn-ea"/>
            </a:endParaRPr>
          </a:p>
          <a:p>
            <a:r>
              <a:rPr lang="en-US" altLang="zh-CN" b="1">
                <a:sym typeface="+mn-ea"/>
              </a:rPr>
              <a:t>Class</a:t>
            </a:r>
            <a:r>
              <a:rPr lang="zh-CN" altLang="en-US" b="1">
                <a:sym typeface="+mn-ea"/>
              </a:rPr>
              <a:t>对象</a:t>
            </a:r>
            <a:endParaRPr lang="zh-CN" altLang="en-US" b="1">
              <a:sym typeface="+mn-ea"/>
            </a:endParaRPr>
          </a:p>
          <a:p>
            <a:r>
              <a:rPr lang="en-US" altLang="zh-CN" sz="1600">
                <a:sym typeface="+mn-ea"/>
              </a:rPr>
              <a:t>1. Class</a:t>
            </a:r>
            <a:r>
              <a:rPr lang="zh-CN" altLang="en-US" sz="1600">
                <a:sym typeface="+mn-ea"/>
              </a:rPr>
              <a:t>对象存储在堆区，和元空间的元数据</a:t>
            </a:r>
            <a:r>
              <a:rPr lang="en-US" altLang="zh-CN" sz="1600">
                <a:sym typeface="+mn-ea"/>
              </a:rPr>
              <a:t>Klass</a:t>
            </a:r>
            <a:r>
              <a:rPr lang="zh-CN" altLang="en-US" sz="1600">
                <a:sym typeface="+mn-ea"/>
              </a:rPr>
              <a:t>互有引用</a:t>
            </a:r>
            <a:endParaRPr lang="zh-CN" altLang="en-US" sz="1600">
              <a:sym typeface="+mn-ea"/>
            </a:endParaRPr>
          </a:p>
          <a:p>
            <a:r>
              <a:rPr lang="zh-CN" altLang="en-US" sz="1600">
                <a:solidFill>
                  <a:srgbClr val="FF0000"/>
                </a:solidFill>
                <a:sym typeface="+mn-ea"/>
              </a:rPr>
              <a:t>注：以上均针对</a:t>
            </a:r>
            <a:r>
              <a:rPr lang="en-US" altLang="zh-CN" sz="1600">
                <a:solidFill>
                  <a:srgbClr val="FF0000"/>
                </a:solidFill>
                <a:sym typeface="+mn-ea"/>
              </a:rPr>
              <a:t>JDK1.8</a:t>
            </a:r>
            <a:r>
              <a:rPr lang="zh-CN" altLang="en-US" sz="1600">
                <a:solidFill>
                  <a:srgbClr val="FF0000"/>
                </a:solidFill>
                <a:sym typeface="+mn-ea"/>
              </a:rPr>
              <a:t>对应的</a:t>
            </a:r>
            <a:r>
              <a:rPr lang="en-US" altLang="zh-CN" sz="1600">
                <a:solidFill>
                  <a:srgbClr val="FF0000"/>
                </a:solidFill>
                <a:sym typeface="+mn-ea"/>
              </a:rPr>
              <a:t>Hotspot</a:t>
            </a:r>
            <a:endParaRPr lang="en-US" altLang="zh-CN" sz="1600">
              <a:solidFill>
                <a:srgbClr val="FF0000"/>
              </a:solidFill>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600" b="1">
                <a:solidFill>
                  <a:srgbClr val="FF0000"/>
                </a:solidFill>
                <a:sym typeface="+mn-ea"/>
              </a:rPr>
              <a:t>5</a:t>
            </a:r>
            <a:r>
              <a:rPr sz="3600" b="1">
                <a:solidFill>
                  <a:srgbClr val="FF0000"/>
                </a:solidFill>
                <a:sym typeface="+mn-ea"/>
              </a:rPr>
              <a:t>.  </a:t>
            </a:r>
            <a:r>
              <a:rPr lang="en-US" sz="3600" b="1">
                <a:solidFill>
                  <a:srgbClr val="FF0000"/>
                </a:solidFill>
                <a:sym typeface="+mn-ea"/>
              </a:rPr>
              <a:t>J</a:t>
            </a:r>
            <a:r>
              <a:rPr sz="3600" b="1">
                <a:solidFill>
                  <a:srgbClr val="FF0000"/>
                </a:solidFill>
                <a:sym typeface="+mn-ea"/>
              </a:rPr>
              <a:t>ava实例化</a:t>
            </a:r>
            <a:r>
              <a:rPr lang="zh-CN" sz="3600" b="1">
                <a:solidFill>
                  <a:srgbClr val="FF0000"/>
                </a:solidFill>
                <a:sym typeface="+mn-ea"/>
              </a:rPr>
              <a:t>及运行</a:t>
            </a:r>
            <a:r>
              <a:rPr sz="3600" b="1">
                <a:solidFill>
                  <a:srgbClr val="FF0000"/>
                </a:solidFill>
                <a:sym typeface="+mn-ea"/>
              </a:rPr>
              <a:t>过程</a:t>
            </a:r>
            <a:endParaRPr sz="3600" b="1">
              <a:solidFill>
                <a:srgbClr val="FF0000"/>
              </a:solidFill>
            </a:endParaRPr>
          </a:p>
          <a:p>
            <a:r>
              <a:rPr sz="3200"/>
              <a:t>6.  </a:t>
            </a:r>
            <a:r>
              <a:rPr lang="en-US" sz="3200"/>
              <a:t>J</a:t>
            </a:r>
            <a:r>
              <a:rPr sz="3200"/>
              <a:t>ava虚拟机内存结构 vs </a:t>
            </a:r>
            <a:r>
              <a:rPr lang="en-US" sz="3200"/>
              <a:t>J</a:t>
            </a:r>
            <a:r>
              <a:rPr sz="3200"/>
              <a:t>ava内存模型</a:t>
            </a:r>
            <a:r>
              <a:rPr lang="en-US" altLang="zh-CN" sz="3200"/>
              <a:t>(JMM)</a:t>
            </a:r>
            <a:endParaRPr sz="3200"/>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Java</a:t>
            </a:r>
            <a:r>
              <a:rPr lang="zh-CN" altLang="en-US" dirty="0"/>
              <a:t>虚拟机启动过程</a:t>
            </a:r>
            <a:endParaRPr lang="zh-CN" altLang="en-US" dirty="0"/>
          </a:p>
        </p:txBody>
      </p:sp>
      <p:pic>
        <p:nvPicPr>
          <p:cNvPr id="5" name="图片 4"/>
          <p:cNvPicPr>
            <a:picLocks noChangeAspect="1"/>
          </p:cNvPicPr>
          <p:nvPr/>
        </p:nvPicPr>
        <p:blipFill>
          <a:blip r:embed="rId1"/>
          <a:stretch>
            <a:fillRect/>
          </a:stretch>
        </p:blipFill>
        <p:spPr>
          <a:xfrm>
            <a:off x="718185" y="1123315"/>
            <a:ext cx="10755637" cy="56880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类实例化过程</a:t>
            </a:r>
            <a:endParaRPr lang="zh-CN" altLang="en-US" dirty="0"/>
          </a:p>
        </p:txBody>
      </p:sp>
      <p:pic>
        <p:nvPicPr>
          <p:cNvPr id="6" name="图片 5"/>
          <p:cNvPicPr>
            <a:picLocks noChangeAspect="1"/>
          </p:cNvPicPr>
          <p:nvPr/>
        </p:nvPicPr>
        <p:blipFill>
          <a:blip r:embed="rId1"/>
          <a:stretch>
            <a:fillRect/>
          </a:stretch>
        </p:blipFill>
        <p:spPr>
          <a:xfrm>
            <a:off x="31750" y="1211580"/>
            <a:ext cx="12125325" cy="55245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类构造器</a:t>
            </a:r>
            <a:r>
              <a:rPr lang="zh-CN" altLang="en-US" dirty="0">
                <a:sym typeface="+mn-ea"/>
              </a:rPr>
              <a:t>和</a:t>
            </a:r>
            <a:r>
              <a:rPr lang="zh-CN" altLang="en-US">
                <a:sym typeface="+mn-ea"/>
              </a:rPr>
              <a:t>对象构造器</a:t>
            </a:r>
            <a:r>
              <a:rPr lang="en-US" altLang="zh-CN" dirty="0"/>
              <a:t>-clinit</a:t>
            </a:r>
            <a:r>
              <a:rPr lang="zh-CN" altLang="en-US" dirty="0"/>
              <a:t>方法</a:t>
            </a:r>
            <a:r>
              <a:rPr lang="zh-CN" altLang="en-US" dirty="0"/>
              <a:t>和</a:t>
            </a:r>
            <a:r>
              <a:rPr lang="en-US" altLang="zh-CN" dirty="0"/>
              <a:t>init</a:t>
            </a:r>
            <a:r>
              <a:rPr lang="zh-CN" altLang="en-US" dirty="0"/>
              <a:t>方法</a:t>
            </a:r>
            <a:endParaRPr lang="zh-CN" altLang="en-US" dirty="0"/>
          </a:p>
        </p:txBody>
      </p:sp>
      <p:sp>
        <p:nvSpPr>
          <p:cNvPr id="3" name="文本框 2"/>
          <p:cNvSpPr txBox="1"/>
          <p:nvPr/>
        </p:nvSpPr>
        <p:spPr>
          <a:xfrm>
            <a:off x="634365" y="1336040"/>
            <a:ext cx="11065510" cy="1476375"/>
          </a:xfrm>
          <a:prstGeom prst="rect">
            <a:avLst/>
          </a:prstGeom>
          <a:noFill/>
        </p:spPr>
        <p:txBody>
          <a:bodyPr wrap="square" rtlCol="0">
            <a:spAutoFit/>
          </a:bodyPr>
          <a:p>
            <a:r>
              <a:rPr lang="zh-CN" altLang="en-US">
                <a:sym typeface="+mn-ea"/>
              </a:rPr>
              <a:t>clinit是类构造器方法，也就是在jvm进行类加载—–验证—-解析—–初始化，中的初始化阶段jvm会调用clinit方法。</a:t>
            </a:r>
            <a:endParaRPr lang="zh-CN" altLang="en-US">
              <a:sym typeface="+mn-ea"/>
            </a:endParaRPr>
          </a:p>
          <a:p>
            <a:endParaRPr lang="zh-CN" altLang="en-US">
              <a:sym typeface="+mn-ea"/>
            </a:endParaRPr>
          </a:p>
          <a:p>
            <a:r>
              <a:rPr lang="zh-CN" altLang="en-US"/>
              <a:t>init是对象构造器方法，也就是说在程序执行实例化一个对象调用该对象类的 constructor 方法时才会执行init方法。</a:t>
            </a:r>
            <a:endParaRPr lang="zh-CN" altLang="en-US"/>
          </a:p>
        </p:txBody>
      </p:sp>
      <p:graphicFrame>
        <p:nvGraphicFramePr>
          <p:cNvPr id="6" name="表格 5"/>
          <p:cNvGraphicFramePr/>
          <p:nvPr>
            <p:custDataLst>
              <p:tags r:id="rId1"/>
            </p:custDataLst>
          </p:nvPr>
        </p:nvGraphicFramePr>
        <p:xfrm>
          <a:off x="2369503" y="3398520"/>
          <a:ext cx="6657975" cy="762000"/>
        </p:xfrm>
        <a:graphic>
          <a:graphicData uri="http://schemas.openxmlformats.org/drawingml/2006/table">
            <a:tbl>
              <a:tblPr firstRow="1" bandRow="1">
                <a:tableStyleId>{5C22544A-7EE6-4342-B048-85BDC9FD1C3A}</a:tableStyleId>
              </a:tblPr>
              <a:tblGrid>
                <a:gridCol w="2832100"/>
                <a:gridCol w="1377950"/>
                <a:gridCol w="2447925"/>
              </a:tblGrid>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静态属性赋初始值</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2">
                  <a:txBody>
                    <a:bodyPr/>
                    <a:p>
                      <a:pPr indent="0" algn="ctr">
                        <a:buNone/>
                      </a:pPr>
                      <a:r>
                        <a:rPr lang="en-US" sz="1600" b="1">
                          <a:solidFill>
                            <a:srgbClr val="FFFFFF"/>
                          </a:solidFill>
                          <a:latin typeface="宋体" panose="02010600030101010101" pitchFamily="2" charset="-122"/>
                        </a:rPr>
                        <a:t> </a:t>
                      </a:r>
                      <a:r>
                        <a:rPr lang="en-US" sz="3600" b="1">
                          <a:solidFill>
                            <a:srgbClr val="FFFFFF"/>
                          </a:solidFill>
                          <a:latin typeface="宋体" panose="02010600030101010101" pitchFamily="2" charset="-122"/>
                        </a:rPr>
                        <a:t>-&gt;</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2">
                  <a:txBody>
                    <a:bodyPr/>
                    <a:p>
                      <a:pPr indent="0" algn="ctr">
                        <a:buNone/>
                      </a:pPr>
                      <a:r>
                        <a:rPr lang="zh-CN" sz="1600" b="1">
                          <a:solidFill>
                            <a:srgbClr val="FFFFFF"/>
                          </a:solidFill>
                          <a:latin typeface="Arial" panose="020B0604020202020204" pitchFamily="34" charset="0"/>
                          <a:ea typeface="宋体" panose="02010600030101010101" pitchFamily="2" charset="-122"/>
                        </a:rPr>
                        <a:t>&lt;clinit&gt;方法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静态代码块</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graphicFrame>
        <p:nvGraphicFramePr>
          <p:cNvPr id="7" name="表格 6"/>
          <p:cNvGraphicFramePr/>
          <p:nvPr>
            <p:custDataLst>
              <p:tags r:id="rId2"/>
            </p:custDataLst>
          </p:nvPr>
        </p:nvGraphicFramePr>
        <p:xfrm>
          <a:off x="2359978" y="4388485"/>
          <a:ext cx="6657975" cy="1524000"/>
        </p:xfrm>
        <a:graphic>
          <a:graphicData uri="http://schemas.openxmlformats.org/drawingml/2006/table">
            <a:tbl>
              <a:tblPr firstRow="1" bandRow="1">
                <a:tableStyleId>{5C22544A-7EE6-4342-B048-85BDC9FD1C3A}</a:tableStyleId>
              </a:tblPr>
              <a:tblGrid>
                <a:gridCol w="2832100"/>
                <a:gridCol w="1377950"/>
                <a:gridCol w="2447925"/>
              </a:tblGrid>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父类&lt;init&gt;方法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4">
                  <a:txBody>
                    <a:bodyPr/>
                    <a:p>
                      <a:pPr indent="0" algn="ctr">
                        <a:buNone/>
                      </a:pPr>
                      <a:r>
                        <a:rPr lang="en-US" sz="1600" b="1">
                          <a:solidFill>
                            <a:srgbClr val="FFFFFF"/>
                          </a:solidFill>
                          <a:latin typeface="宋体" panose="02010600030101010101" pitchFamily="2" charset="-122"/>
                        </a:rPr>
                        <a:t> </a:t>
                      </a:r>
                      <a:r>
                        <a:rPr lang="en-US" sz="3600" b="1">
                          <a:solidFill>
                            <a:srgbClr val="FFFFFF"/>
                          </a:solidFill>
                          <a:latin typeface="宋体" panose="02010600030101010101" pitchFamily="2" charset="-122"/>
                        </a:rPr>
                        <a:t>-&gt;</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rowSpan="4">
                  <a:txBody>
                    <a:bodyPr/>
                    <a:p>
                      <a:pPr indent="0" algn="ctr">
                        <a:buNone/>
                      </a:pPr>
                      <a:r>
                        <a:rPr lang="zh-CN" sz="1600" b="1">
                          <a:solidFill>
                            <a:srgbClr val="FFFFFF"/>
                          </a:solidFill>
                          <a:latin typeface="Arial" panose="020B0604020202020204" pitchFamily="34" charset="0"/>
                          <a:ea typeface="宋体" panose="02010600030101010101" pitchFamily="2" charset="-122"/>
                        </a:rPr>
                        <a:t>&lt;init&gt;方法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成员属性赋初始值</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非静态代码块</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81000">
                <a:tc>
                  <a:txBody>
                    <a:bodyPr/>
                    <a:p>
                      <a:pPr indent="0">
                        <a:buNone/>
                      </a:pPr>
                      <a:r>
                        <a:rPr lang="en-US" altLang="zh-CN" sz="1600" b="1">
                          <a:solidFill>
                            <a:srgbClr val="FFFFFF"/>
                          </a:solidFill>
                          <a:latin typeface="Arial" panose="020B0604020202020204" pitchFamily="34" charset="0"/>
                          <a:ea typeface="宋体" panose="02010600030101010101" pitchFamily="2" charset="-122"/>
                        </a:rPr>
                        <a:t> </a:t>
                      </a:r>
                      <a:r>
                        <a:rPr lang="zh-CN" sz="1600" b="1">
                          <a:solidFill>
                            <a:srgbClr val="FFFFFF"/>
                          </a:solidFill>
                          <a:latin typeface="Arial" panose="020B0604020202020204" pitchFamily="34" charset="0"/>
                          <a:ea typeface="宋体" panose="02010600030101010101" pitchFamily="2" charset="-122"/>
                        </a:rPr>
                        <a:t>类构造方法</a:t>
                      </a:r>
                      <a:endParaRPr lang="en-US" altLang="en-US" sz="1600" b="1">
                        <a:solidFill>
                          <a:srgbClr val="FFFFFF"/>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B0F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字节码反汇编实例</a:t>
            </a:r>
            <a:endParaRPr lang="zh-CN" altLang="en-US" dirty="0"/>
          </a:p>
        </p:txBody>
      </p:sp>
      <p:pic>
        <p:nvPicPr>
          <p:cNvPr id="8" name="图片 7"/>
          <p:cNvPicPr>
            <a:picLocks noChangeAspect="1"/>
          </p:cNvPicPr>
          <p:nvPr/>
        </p:nvPicPr>
        <p:blipFill>
          <a:blip r:embed="rId1"/>
          <a:stretch>
            <a:fillRect/>
          </a:stretch>
        </p:blipFill>
        <p:spPr>
          <a:xfrm>
            <a:off x="1680845" y="1202690"/>
            <a:ext cx="8829675" cy="3467100"/>
          </a:xfrm>
          <a:prstGeom prst="rect">
            <a:avLst/>
          </a:prstGeom>
        </p:spPr>
      </p:pic>
      <p:sp>
        <p:nvSpPr>
          <p:cNvPr id="3" name="文本框 2"/>
          <p:cNvSpPr txBox="1"/>
          <p:nvPr/>
        </p:nvSpPr>
        <p:spPr>
          <a:xfrm>
            <a:off x="438150" y="4707890"/>
            <a:ext cx="11443335" cy="2030095"/>
          </a:xfrm>
          <a:prstGeom prst="rect">
            <a:avLst/>
          </a:prstGeom>
          <a:noFill/>
        </p:spPr>
        <p:txBody>
          <a:bodyPr wrap="square" rtlCol="0">
            <a:spAutoFit/>
          </a:bodyPr>
          <a:p>
            <a:r>
              <a:rPr lang="en-US" altLang="zh-CN"/>
              <a:t>1. </a:t>
            </a:r>
            <a:r>
              <a:rPr lang="zh-CN" altLang="en-US"/>
              <a:t>new指令：在java堆上为</a:t>
            </a:r>
            <a:r>
              <a:rPr lang="en-US" altLang="zh-CN"/>
              <a:t>Man</a:t>
            </a:r>
            <a:r>
              <a:rPr lang="zh-CN" altLang="en-US"/>
              <a:t>对象分配内存空间</a:t>
            </a:r>
            <a:r>
              <a:rPr lang="en-US" altLang="zh-CN"/>
              <a:t>(</a:t>
            </a:r>
            <a:r>
              <a:rPr lang="zh-CN" altLang="zh-CN"/>
              <a:t>同时会给父类及当前类的成员变量赋默认值</a:t>
            </a:r>
            <a:r>
              <a:rPr lang="en-US" altLang="zh-CN"/>
              <a:t>)</a:t>
            </a:r>
            <a:r>
              <a:rPr lang="zh-CN" altLang="en-US"/>
              <a:t>，并将地址压入操作数栈顶；</a:t>
            </a:r>
            <a:endParaRPr lang="zh-CN" altLang="en-US"/>
          </a:p>
          <a:p>
            <a:r>
              <a:rPr lang="en-US" altLang="zh-CN"/>
              <a:t>2. </a:t>
            </a:r>
            <a:r>
              <a:rPr lang="zh-CN" altLang="en-US"/>
              <a:t>dup指令：为复制操作数栈顶值，并将其压入栈顶，也就是说此时操作数栈上有连续相同的两个对象地址；</a:t>
            </a:r>
            <a:endParaRPr lang="zh-CN" altLang="en-US"/>
          </a:p>
          <a:p>
            <a:r>
              <a:rPr lang="en-US" altLang="zh-CN"/>
              <a:t>3. </a:t>
            </a:r>
            <a:r>
              <a:rPr lang="zh-CN" altLang="en-US"/>
              <a:t>invokespecial指令：调用</a:t>
            </a:r>
            <a:r>
              <a:rPr lang="en-US" altLang="zh-CN"/>
              <a:t>Man</a:t>
            </a:r>
            <a:r>
              <a:rPr lang="zh-CN" altLang="en-US"/>
              <a:t>实例初始化方法&lt;init&gt;:()V，注意这个方法是一个实例方法，所以需要从操作数栈顶弹出一个this引用，也就是说这一步会弹出一个之前入栈的对象地址；</a:t>
            </a:r>
            <a:endParaRPr lang="zh-CN" altLang="en-US"/>
          </a:p>
          <a:p>
            <a:r>
              <a:rPr lang="en-US" altLang="zh-CN"/>
              <a:t>4. </a:t>
            </a:r>
            <a:r>
              <a:rPr lang="zh-CN" altLang="en-US"/>
              <a:t>a</a:t>
            </a:r>
            <a:r>
              <a:rPr lang="en-US" altLang="zh-CN"/>
              <a:t>store_1</a:t>
            </a:r>
            <a:r>
              <a:rPr lang="zh-CN" altLang="en-US"/>
              <a:t>指令：将栈顶数值</a:t>
            </a:r>
            <a:r>
              <a:rPr lang="en-US" altLang="zh-CN"/>
              <a:t>(</a:t>
            </a:r>
            <a:r>
              <a:rPr lang="zh-CN" altLang="en-US">
                <a:sym typeface="+mn-ea"/>
              </a:rPr>
              <a:t>objectref</a:t>
            </a:r>
            <a:r>
              <a:rPr lang="en-US" altLang="zh-CN"/>
              <a:t>)</a:t>
            </a:r>
            <a:r>
              <a:rPr lang="zh-CN" altLang="en-US"/>
              <a:t>存入当前栈帧</a:t>
            </a:r>
            <a:r>
              <a:rPr lang="en-US" altLang="zh-CN"/>
              <a:t>(</a:t>
            </a:r>
            <a:r>
              <a:rPr lang="zh-CN" altLang="en-US"/>
              <a:t>frame</a:t>
            </a:r>
            <a:r>
              <a:rPr lang="en-US" altLang="zh-CN"/>
              <a:t>)</a:t>
            </a:r>
            <a:r>
              <a:rPr lang="zh-CN" altLang="en-US"/>
              <a:t>的局部变量数组中</a:t>
            </a:r>
            <a:r>
              <a:rPr lang="en-US" altLang="zh-CN"/>
              <a:t>1(</a:t>
            </a:r>
            <a:r>
              <a:rPr lang="zh-CN" altLang="en-US"/>
              <a:t>index</a:t>
            </a:r>
            <a:r>
              <a:rPr lang="en-US" altLang="zh-CN"/>
              <a:t>)</a:t>
            </a:r>
            <a:r>
              <a:rPr lang="zh-CN" altLang="en-US"/>
              <a:t>处的变量中，栈顶数值出栈</a:t>
            </a:r>
            <a:r>
              <a:rPr lang="zh-CN" altLang="en-US">
                <a:sym typeface="+mn-ea"/>
              </a:rPr>
              <a:t>；</a:t>
            </a:r>
            <a:endParaRPr lang="zh-CN" altLang="en-US"/>
          </a:p>
          <a:p>
            <a:r>
              <a:rPr lang="en-US" altLang="zh-CN"/>
              <a:t>5. </a:t>
            </a:r>
            <a:r>
              <a:rPr lang="zh-CN" altLang="en-US"/>
              <a:t>return指令：结束返回方法。</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虚拟机指令集</a:t>
            </a:r>
            <a:endParaRPr lang="zh-CN" altLang="en-US" dirty="0"/>
          </a:p>
        </p:txBody>
      </p:sp>
      <p:graphicFrame>
        <p:nvGraphicFramePr>
          <p:cNvPr id="5" name="表格 4"/>
          <p:cNvGraphicFramePr/>
          <p:nvPr>
            <p:custDataLst>
              <p:tags r:id="rId1"/>
            </p:custDataLst>
          </p:nvPr>
        </p:nvGraphicFramePr>
        <p:xfrm>
          <a:off x="856933" y="1225558"/>
          <a:ext cx="10372725" cy="5411470"/>
        </p:xfrm>
        <a:graphic>
          <a:graphicData uri="http://schemas.openxmlformats.org/drawingml/2006/table">
            <a:tbl>
              <a:tblPr firstRow="1" bandRow="1">
                <a:tableStyleId>{5C22544A-7EE6-4342-B048-85BDC9FD1C3A}</a:tableStyleId>
              </a:tblPr>
              <a:tblGrid>
                <a:gridCol w="1384935"/>
                <a:gridCol w="2424430"/>
                <a:gridCol w="6563360"/>
              </a:tblGrid>
              <a:tr h="368300">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rPr>
                        <a:t>指令码</a:t>
                      </a:r>
                      <a:endParaRPr lang="zh-CN" sz="1200" b="1" spc="120">
                        <a:solidFill>
                          <a:srgbClr val="FFFFFF"/>
                        </a:solidFill>
                        <a:latin typeface="微软雅黑" panose="020B0503020204020204" pitchFamily="34" charset="-122"/>
                        <a:ea typeface="微软雅黑" panose="020B0503020204020204" pitchFamily="34" charset="-122"/>
                      </a:endParaRPr>
                    </a:p>
                  </a:txBody>
                  <a:tcPr marL="107950" marR="107950" marT="38100" marB="38100" vert="horz" anchor="ctr">
                    <a:lnL w="12700" cap="rnd">
                      <a:solidFill>
                        <a:schemeClr val="tx1"/>
                      </a:solidFill>
                      <a:prstDash val="solid"/>
                    </a:lnL>
                    <a:lnR w="12700">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助记符/指令</a:t>
                      </a:r>
                      <a:endParaRPr lang="zh-CN" sz="1200" b="1" spc="12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c>
                  <a:txBody>
                    <a:bodyPr/>
                    <a:p>
                      <a:pPr indent="0" algn="ctr">
                        <a:lnSpc>
                          <a:spcPct val="120000"/>
                        </a:lnSpc>
                        <a:spcBef>
                          <a:spcPts val="0"/>
                        </a:spcBef>
                        <a:spcAft>
                          <a:spcPts val="0"/>
                        </a:spcAft>
                        <a:buNone/>
                      </a:pPr>
                      <a:r>
                        <a:rPr lang="zh-CN" sz="1200" b="1" spc="120">
                          <a:solidFill>
                            <a:srgbClr val="FFFFFF"/>
                          </a:solidFill>
                          <a:latin typeface="微软雅黑" panose="020B0503020204020204" pitchFamily="34" charset="-122"/>
                          <a:ea typeface="微软雅黑" panose="020B0503020204020204" pitchFamily="34" charset="-122"/>
                        </a:rPr>
                        <a:t>功能描述</a:t>
                      </a:r>
                      <a:endParaRPr lang="zh-CN" sz="1200" b="1" spc="120">
                        <a:solidFill>
                          <a:srgbClr val="FFFFFF"/>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cap="rnd">
                      <a:solidFill>
                        <a:schemeClr val="tx1"/>
                      </a:solidFill>
                      <a:prstDash val="solid"/>
                    </a:lnR>
                    <a:lnT w="12700" cap="rnd">
                      <a:solidFill>
                        <a:schemeClr val="tx1"/>
                      </a:solidFill>
                      <a:prstDash val="solid"/>
                    </a:lnT>
                    <a:lnB w="12700">
                      <a:solidFill>
                        <a:schemeClr val="tx1"/>
                      </a:solidFill>
                      <a:prstDash val="solid"/>
                    </a:lnB>
                    <a:lnTlToBr>
                      <a:noFill/>
                    </a:lnTlToBr>
                    <a:lnBlToTr>
                      <a:noFill/>
                    </a:lnBlToTr>
                    <a:solidFill>
                      <a:srgbClr val="144D73"/>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0x04</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iconst_1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int型常量值1进栈</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0x10</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bipush</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将一个byte型常量值推送至栈顶</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0x1B</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iload_1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第二个int型局部变量进栈，从0开始计数</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0x3C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istore_1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将栈顶int型数值存入第二个局部变量，从0开始计数</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0x60</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iadd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栈顶两int型数值相加，并且结果进栈</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0xB1</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return</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当前方法返回void</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0xB2</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getstatic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获取指定类的静态域，并将其值压入栈顶</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0xB3</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putstatic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为指定的类的静态域赋值</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0xB6</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invokevirtual</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调用实例方法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0xB7</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invokespecial</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调用超类构造方法、实例初始化方法、私有方法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0xB8</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invokestatic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调用静态方法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0xb9</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invokeinterface</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调用接口方法</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0xBB</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new</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创建一个对象，并且其引用进栈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newarray</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创建一个基本类型数组，并且其引用进栈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0x59</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dup</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复制栈顶数值，并且复制值进栈</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0x12</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ldc</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将int、float或String型常量值从常量池中推送至栈顶</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0x57</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pop</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栈顶数值出栈 (该栈顶数值不能是long或double型)</a:t>
                      </a:r>
                      <a:endParaRPr lang="zh-CN" sz="10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0xB4</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getfield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获取指定类的实例域，并将其值压入栈顶</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FFFFF"/>
                    </a:solidFill>
                  </a:tcPr>
                </a:tc>
              </a:tr>
              <a:tr h="265430">
                <a:tc>
                  <a:txBody>
                    <a:bodyPr/>
                    <a:p>
                      <a:pPr indent="0" algn="ctr">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0xB5</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pitchFamily="34" charset="-122"/>
                          <a:ea typeface="微软雅黑" panose="020B0503020204020204" pitchFamily="34" charset="-122"/>
                        </a:rPr>
                        <a:t>putfield</a:t>
                      </a:r>
                      <a:endParaRPr lang="en-US"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pitchFamily="34" charset="-122"/>
                          <a:ea typeface="微软雅黑" panose="020B0503020204020204" pitchFamily="34" charset="-122"/>
                        </a:rPr>
                        <a:t>为指定的类的实例域赋值</a:t>
                      </a:r>
                      <a:endParaRPr lang="zh-CN" sz="1000" b="0" spc="60">
                        <a:solidFill>
                          <a:srgbClr val="404040"/>
                        </a:solidFill>
                        <a:latin typeface="微软雅黑" panose="020B0503020204020204" pitchFamily="34" charset="-122"/>
                        <a:ea typeface="微软雅黑" panose="020B0503020204020204" pitchFamily="34" charset="-122"/>
                      </a:endParaRPr>
                    </a:p>
                  </a:txBody>
                  <a:tcPr marL="107950" marR="107950" marT="38100" marB="38100" vert="horz"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F2F2F2"/>
                    </a:solidFill>
                  </a:tcPr>
                </a:tc>
              </a:tr>
            </a:tbl>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en-US" altLang="zh-CN" dirty="0"/>
          </a:p>
        </p:txBody>
      </p:sp>
      <p:pic>
        <p:nvPicPr>
          <p:cNvPr id="6" name="图片 5"/>
          <p:cNvPicPr>
            <a:picLocks noChangeAspect="1"/>
          </p:cNvPicPr>
          <p:nvPr/>
        </p:nvPicPr>
        <p:blipFill>
          <a:blip r:embed="rId1"/>
          <a:stretch>
            <a:fillRect/>
          </a:stretch>
        </p:blipFill>
        <p:spPr>
          <a:xfrm>
            <a:off x="542290" y="1081405"/>
            <a:ext cx="10900288" cy="57600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8" name="图片 7"/>
          <p:cNvPicPr>
            <a:picLocks noChangeAspect="1"/>
          </p:cNvPicPr>
          <p:nvPr/>
        </p:nvPicPr>
        <p:blipFill>
          <a:blip r:embed="rId1"/>
          <a:stretch>
            <a:fillRect/>
          </a:stretch>
        </p:blipFill>
        <p:spPr>
          <a:xfrm>
            <a:off x="156210" y="1163955"/>
            <a:ext cx="11880000" cy="1801829"/>
          </a:xfrm>
          <a:prstGeom prst="rect">
            <a:avLst/>
          </a:prstGeom>
        </p:spPr>
      </p:pic>
      <p:pic>
        <p:nvPicPr>
          <p:cNvPr id="9" name="图片 8"/>
          <p:cNvPicPr>
            <a:picLocks noChangeAspect="1"/>
          </p:cNvPicPr>
          <p:nvPr/>
        </p:nvPicPr>
        <p:blipFill>
          <a:blip r:embed="rId2"/>
          <a:stretch>
            <a:fillRect/>
          </a:stretch>
        </p:blipFill>
        <p:spPr>
          <a:xfrm>
            <a:off x="156210" y="2981325"/>
            <a:ext cx="11880000" cy="1801829"/>
          </a:xfrm>
          <a:prstGeom prst="rect">
            <a:avLst/>
          </a:prstGeom>
        </p:spPr>
      </p:pic>
      <p:pic>
        <p:nvPicPr>
          <p:cNvPr id="10" name="图片 9"/>
          <p:cNvPicPr>
            <a:picLocks noChangeAspect="1"/>
          </p:cNvPicPr>
          <p:nvPr/>
        </p:nvPicPr>
        <p:blipFill>
          <a:blip r:embed="rId3"/>
          <a:stretch>
            <a:fillRect/>
          </a:stretch>
        </p:blipFill>
        <p:spPr>
          <a:xfrm>
            <a:off x="156210" y="4802505"/>
            <a:ext cx="11880000" cy="20259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a:t>
            </a:r>
            <a:r>
              <a:rPr lang="en-US" altLang="zh-CN" dirty="0"/>
              <a:t>-语言无关性</a:t>
            </a:r>
            <a:endParaRPr lang="en-US" altLang="zh-CN" dirty="0"/>
          </a:p>
        </p:txBody>
      </p:sp>
      <p:sp>
        <p:nvSpPr>
          <p:cNvPr id="8" name="文本框 7"/>
          <p:cNvSpPr txBox="1"/>
          <p:nvPr/>
        </p:nvSpPr>
        <p:spPr>
          <a:xfrm>
            <a:off x="701675" y="6010275"/>
            <a:ext cx="10496550" cy="368300"/>
          </a:xfrm>
          <a:prstGeom prst="rect">
            <a:avLst/>
          </a:prstGeom>
          <a:noFill/>
        </p:spPr>
        <p:txBody>
          <a:bodyPr wrap="square" rtlCol="0">
            <a:spAutoFit/>
          </a:bodyPr>
          <a:p>
            <a:r>
              <a:rPr lang="zh-CN" altLang="en-US"/>
              <a:t>Java虚拟机不与任何编译成class字节码的语言绑定，只要能够编译成有效的Class字节码都解析执行。</a:t>
            </a:r>
            <a:endParaRPr lang="zh-CN" altLang="en-US"/>
          </a:p>
        </p:txBody>
      </p:sp>
      <p:grpSp>
        <p:nvGrpSpPr>
          <p:cNvPr id="26" name="组合 25"/>
          <p:cNvGrpSpPr/>
          <p:nvPr/>
        </p:nvGrpSpPr>
        <p:grpSpPr>
          <a:xfrm>
            <a:off x="1176020" y="1463040"/>
            <a:ext cx="9400360" cy="4182745"/>
            <a:chOff x="1852" y="2154"/>
            <a:chExt cx="14804" cy="6587"/>
          </a:xfrm>
        </p:grpSpPr>
        <p:sp>
          <p:nvSpPr>
            <p:cNvPr id="25" name="矩形 24"/>
            <p:cNvSpPr/>
            <p:nvPr/>
          </p:nvSpPr>
          <p:spPr>
            <a:xfrm>
              <a:off x="1852" y="2154"/>
              <a:ext cx="6774" cy="6587"/>
            </a:xfrm>
            <a:prstGeom prst="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 name="圆角矩形 2"/>
            <p:cNvSpPr/>
            <p:nvPr/>
          </p:nvSpPr>
          <p:spPr>
            <a:xfrm>
              <a:off x="2008" y="2333"/>
              <a:ext cx="2381"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Java</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(*.java)</a:t>
              </a:r>
              <a:endParaRPr lang="en-US" altLang="zh-CN" sz="1600">
                <a:solidFill>
                  <a:schemeClr val="tx1"/>
                </a:solidFill>
              </a:endParaRPr>
            </a:p>
          </p:txBody>
        </p:sp>
        <p:sp>
          <p:nvSpPr>
            <p:cNvPr id="4" name="圆角矩形 3"/>
            <p:cNvSpPr/>
            <p:nvPr/>
          </p:nvSpPr>
          <p:spPr>
            <a:xfrm>
              <a:off x="6132" y="2333"/>
              <a:ext cx="2381"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Java</a:t>
              </a:r>
              <a:r>
                <a:rPr lang="zh-CN" altLang="zh-CN">
                  <a:solidFill>
                    <a:schemeClr val="tx1"/>
                  </a:solidFill>
                </a:rPr>
                <a:t>编译器</a:t>
              </a:r>
              <a:endParaRPr lang="zh-CN" altLang="zh-CN">
                <a:solidFill>
                  <a:schemeClr val="tx1"/>
                </a:solidFill>
              </a:endParaRPr>
            </a:p>
          </p:txBody>
        </p:sp>
        <p:sp>
          <p:nvSpPr>
            <p:cNvPr id="5" name="圆角矩形 4"/>
            <p:cNvSpPr/>
            <p:nvPr/>
          </p:nvSpPr>
          <p:spPr>
            <a:xfrm>
              <a:off x="10361" y="4884"/>
              <a:ext cx="2268"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zh-CN">
                  <a:solidFill>
                    <a:schemeClr val="tx1"/>
                  </a:solidFill>
                </a:rPr>
                <a:t>字节码</a:t>
              </a:r>
              <a:endParaRPr lang="zh-CN" altLang="zh-CN">
                <a:solidFill>
                  <a:schemeClr val="tx1"/>
                </a:solidFill>
              </a:endParaRPr>
            </a:p>
            <a:p>
              <a:pPr algn="ctr"/>
              <a:r>
                <a:rPr lang="en-US" altLang="zh-CN">
                  <a:solidFill>
                    <a:schemeClr val="tx1"/>
                  </a:solidFill>
                </a:rPr>
                <a:t>(*.class)</a:t>
              </a:r>
              <a:endParaRPr lang="en-US" altLang="zh-CN">
                <a:solidFill>
                  <a:schemeClr val="tx1"/>
                </a:solidFill>
              </a:endParaRPr>
            </a:p>
          </p:txBody>
        </p:sp>
        <p:sp>
          <p:nvSpPr>
            <p:cNvPr id="6" name="圆角矩形 5"/>
            <p:cNvSpPr/>
            <p:nvPr/>
          </p:nvSpPr>
          <p:spPr>
            <a:xfrm>
              <a:off x="14388" y="4833"/>
              <a:ext cx="2268" cy="113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solidFill>
                    <a:schemeClr val="tx1"/>
                  </a:solidFill>
                </a:rPr>
                <a:t>Java</a:t>
              </a:r>
              <a:r>
                <a:rPr lang="zh-CN">
                  <a:solidFill>
                    <a:schemeClr val="tx1"/>
                  </a:solidFill>
                </a:rPr>
                <a:t>虚拟机</a:t>
              </a:r>
              <a:endParaRPr lang="zh-CN">
                <a:solidFill>
                  <a:schemeClr val="tx1"/>
                </a:solidFill>
              </a:endParaRPr>
            </a:p>
          </p:txBody>
        </p:sp>
        <p:sp>
          <p:nvSpPr>
            <p:cNvPr id="9" name="圆角矩形 8"/>
            <p:cNvSpPr/>
            <p:nvPr/>
          </p:nvSpPr>
          <p:spPr>
            <a:xfrm>
              <a:off x="2008" y="360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Groovy</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(*.groovy)</a:t>
              </a:r>
              <a:endParaRPr lang="en-US" altLang="zh-CN" sz="1600">
                <a:solidFill>
                  <a:schemeClr val="tx1"/>
                </a:solidFill>
              </a:endParaRPr>
            </a:p>
          </p:txBody>
        </p:sp>
        <p:sp>
          <p:nvSpPr>
            <p:cNvPr id="10" name="圆角矩形 9"/>
            <p:cNvSpPr/>
            <p:nvPr/>
          </p:nvSpPr>
          <p:spPr>
            <a:xfrm>
              <a:off x="6132" y="360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Groovy</a:t>
              </a:r>
              <a:r>
                <a:rPr lang="zh-CN" altLang="zh-CN" sz="1600">
                  <a:solidFill>
                    <a:schemeClr val="tx1"/>
                  </a:solidFill>
                </a:rPr>
                <a:t>编译器</a:t>
              </a:r>
              <a:endParaRPr lang="zh-CN" altLang="zh-CN" sz="1600">
                <a:solidFill>
                  <a:schemeClr val="tx1"/>
                </a:solidFill>
              </a:endParaRPr>
            </a:p>
          </p:txBody>
        </p:sp>
        <p:sp>
          <p:nvSpPr>
            <p:cNvPr id="11" name="圆角矩形 10"/>
            <p:cNvSpPr/>
            <p:nvPr/>
          </p:nvSpPr>
          <p:spPr>
            <a:xfrm>
              <a:off x="2008" y="488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Scala</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(*.scala)</a:t>
              </a:r>
              <a:endParaRPr lang="en-US" altLang="zh-CN" sz="1600">
                <a:solidFill>
                  <a:schemeClr val="tx1"/>
                </a:solidFill>
              </a:endParaRPr>
            </a:p>
          </p:txBody>
        </p:sp>
        <p:sp>
          <p:nvSpPr>
            <p:cNvPr id="12" name="圆角矩形 11"/>
            <p:cNvSpPr/>
            <p:nvPr/>
          </p:nvSpPr>
          <p:spPr>
            <a:xfrm>
              <a:off x="6132" y="488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Scala</a:t>
              </a:r>
              <a:r>
                <a:rPr lang="zh-CN" altLang="zh-CN">
                  <a:solidFill>
                    <a:schemeClr val="tx1"/>
                  </a:solidFill>
                </a:rPr>
                <a:t>编译器</a:t>
              </a:r>
              <a:endParaRPr lang="zh-CN" altLang="zh-CN">
                <a:solidFill>
                  <a:schemeClr val="tx1"/>
                </a:solidFill>
              </a:endParaRPr>
            </a:p>
          </p:txBody>
        </p:sp>
        <p:sp>
          <p:nvSpPr>
            <p:cNvPr id="13" name="圆角矩形 12"/>
            <p:cNvSpPr/>
            <p:nvPr/>
          </p:nvSpPr>
          <p:spPr>
            <a:xfrm>
              <a:off x="2008" y="615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600">
                  <a:solidFill>
                    <a:schemeClr val="tx1"/>
                  </a:solidFill>
                </a:rPr>
                <a:t>JRuby</a:t>
              </a:r>
              <a:r>
                <a:rPr lang="zh-CN" altLang="en-US" sz="1600">
                  <a:solidFill>
                    <a:schemeClr val="tx1"/>
                  </a:solidFill>
                </a:rPr>
                <a:t>程序</a:t>
              </a:r>
              <a:endParaRPr lang="zh-CN" altLang="en-US" sz="1600">
                <a:solidFill>
                  <a:schemeClr val="tx1"/>
                </a:solidFill>
              </a:endParaRPr>
            </a:p>
            <a:p>
              <a:pPr algn="ctr"/>
              <a:r>
                <a:rPr lang="en-US" altLang="zh-CN" sz="1600">
                  <a:solidFill>
                    <a:schemeClr val="tx1"/>
                  </a:solidFill>
                </a:rPr>
                <a:t>(*.rb)</a:t>
              </a:r>
              <a:endParaRPr lang="en-US" altLang="zh-CN" sz="1600">
                <a:solidFill>
                  <a:schemeClr val="tx1"/>
                </a:solidFill>
              </a:endParaRPr>
            </a:p>
          </p:txBody>
        </p:sp>
        <p:sp>
          <p:nvSpPr>
            <p:cNvPr id="14" name="圆角矩形 13"/>
            <p:cNvSpPr/>
            <p:nvPr/>
          </p:nvSpPr>
          <p:spPr>
            <a:xfrm>
              <a:off x="6132" y="6159"/>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solidFill>
                    <a:schemeClr val="tx1"/>
                  </a:solidFill>
                </a:rPr>
                <a:t>JRuby</a:t>
              </a:r>
              <a:r>
                <a:rPr lang="zh-CN" altLang="zh-CN">
                  <a:solidFill>
                    <a:schemeClr val="tx1"/>
                  </a:solidFill>
                </a:rPr>
                <a:t>编译器</a:t>
              </a:r>
              <a:endParaRPr lang="zh-CN" altLang="zh-CN">
                <a:solidFill>
                  <a:schemeClr val="tx1"/>
                </a:solidFill>
              </a:endParaRPr>
            </a:p>
          </p:txBody>
        </p:sp>
        <p:sp>
          <p:nvSpPr>
            <p:cNvPr id="15" name="圆角矩形 14"/>
            <p:cNvSpPr/>
            <p:nvPr/>
          </p:nvSpPr>
          <p:spPr>
            <a:xfrm>
              <a:off x="2008" y="743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olidFill>
                    <a:schemeClr val="tx1"/>
                  </a:solidFill>
                </a:rPr>
                <a:t>其它程序</a:t>
              </a:r>
              <a:endParaRPr lang="zh-CN" altLang="en-US" sz="1600">
                <a:solidFill>
                  <a:schemeClr val="tx1"/>
                </a:solidFill>
              </a:endParaRPr>
            </a:p>
            <a:p>
              <a:pPr algn="ctr"/>
              <a:r>
                <a:rPr lang="en-US" altLang="zh-CN" sz="1600">
                  <a:solidFill>
                    <a:schemeClr val="tx1"/>
                  </a:solidFill>
                </a:rPr>
                <a:t>(*.*)</a:t>
              </a:r>
              <a:endParaRPr lang="en-US" altLang="zh-CN" sz="1600">
                <a:solidFill>
                  <a:schemeClr val="tx1"/>
                </a:solidFill>
              </a:endParaRPr>
            </a:p>
          </p:txBody>
        </p:sp>
        <p:sp>
          <p:nvSpPr>
            <p:cNvPr id="16" name="圆角矩形 15"/>
            <p:cNvSpPr/>
            <p:nvPr/>
          </p:nvSpPr>
          <p:spPr>
            <a:xfrm>
              <a:off x="6132" y="7434"/>
              <a:ext cx="2381" cy="11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zh-CN" altLang="en-US" sz="1600">
                  <a:solidFill>
                    <a:schemeClr val="tx1"/>
                  </a:solidFill>
                </a:rPr>
                <a:t>其它编译器</a:t>
              </a:r>
              <a:endParaRPr lang="en-US" altLang="zh-CN" sz="1600">
                <a:solidFill>
                  <a:schemeClr val="tx1"/>
                </a:solidFill>
              </a:endParaRPr>
            </a:p>
          </p:txBody>
        </p:sp>
        <p:sp>
          <p:nvSpPr>
            <p:cNvPr id="17" name="右箭头 16"/>
            <p:cNvSpPr/>
            <p:nvPr/>
          </p:nvSpPr>
          <p:spPr>
            <a:xfrm>
              <a:off x="4388" y="27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8" name="右箭头 17"/>
            <p:cNvSpPr/>
            <p:nvPr/>
          </p:nvSpPr>
          <p:spPr>
            <a:xfrm>
              <a:off x="4388" y="3989"/>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右箭头 18"/>
            <p:cNvSpPr/>
            <p:nvPr/>
          </p:nvSpPr>
          <p:spPr>
            <a:xfrm>
              <a:off x="4389" y="5264"/>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0" name="右箭头 19"/>
            <p:cNvSpPr/>
            <p:nvPr/>
          </p:nvSpPr>
          <p:spPr>
            <a:xfrm>
              <a:off x="4388" y="6539"/>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1" name="右箭头 20"/>
            <p:cNvSpPr/>
            <p:nvPr/>
          </p:nvSpPr>
          <p:spPr>
            <a:xfrm>
              <a:off x="4389" y="78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2" name="右箭头 21"/>
            <p:cNvSpPr/>
            <p:nvPr/>
          </p:nvSpPr>
          <p:spPr>
            <a:xfrm>
              <a:off x="8641" y="5213"/>
              <a:ext cx="1735"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3" name="右箭头 22"/>
            <p:cNvSpPr/>
            <p:nvPr/>
          </p:nvSpPr>
          <p:spPr>
            <a:xfrm>
              <a:off x="12629" y="5213"/>
              <a:ext cx="1744" cy="374"/>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3" name="图片 2"/>
          <p:cNvPicPr>
            <a:picLocks noChangeAspect="1"/>
          </p:cNvPicPr>
          <p:nvPr/>
        </p:nvPicPr>
        <p:blipFill>
          <a:blip r:embed="rId1"/>
          <a:stretch>
            <a:fillRect/>
          </a:stretch>
        </p:blipFill>
        <p:spPr>
          <a:xfrm>
            <a:off x="155575" y="1140460"/>
            <a:ext cx="11880000" cy="1801829"/>
          </a:xfrm>
          <a:prstGeom prst="rect">
            <a:avLst/>
          </a:prstGeom>
        </p:spPr>
      </p:pic>
      <p:pic>
        <p:nvPicPr>
          <p:cNvPr id="4" name="图片 3"/>
          <p:cNvPicPr>
            <a:picLocks noChangeAspect="1"/>
          </p:cNvPicPr>
          <p:nvPr/>
        </p:nvPicPr>
        <p:blipFill>
          <a:blip r:embed="rId2"/>
          <a:stretch>
            <a:fillRect/>
          </a:stretch>
        </p:blipFill>
        <p:spPr>
          <a:xfrm>
            <a:off x="156210" y="2997835"/>
            <a:ext cx="11880000" cy="1801829"/>
          </a:xfrm>
          <a:prstGeom prst="rect">
            <a:avLst/>
          </a:prstGeom>
        </p:spPr>
      </p:pic>
      <p:pic>
        <p:nvPicPr>
          <p:cNvPr id="5" name="图片 4"/>
          <p:cNvPicPr>
            <a:picLocks noChangeAspect="1"/>
          </p:cNvPicPr>
          <p:nvPr/>
        </p:nvPicPr>
        <p:blipFill>
          <a:blip r:embed="rId3"/>
          <a:stretch>
            <a:fillRect/>
          </a:stretch>
        </p:blipFill>
        <p:spPr>
          <a:xfrm>
            <a:off x="156210" y="4865370"/>
            <a:ext cx="11880000" cy="1801829"/>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6" name="图片 5"/>
          <p:cNvPicPr>
            <a:picLocks noChangeAspect="1"/>
          </p:cNvPicPr>
          <p:nvPr/>
        </p:nvPicPr>
        <p:blipFill>
          <a:blip r:embed="rId1"/>
          <a:stretch>
            <a:fillRect/>
          </a:stretch>
        </p:blipFill>
        <p:spPr>
          <a:xfrm>
            <a:off x="155575" y="1136650"/>
            <a:ext cx="11880000" cy="1801829"/>
          </a:xfrm>
          <a:prstGeom prst="rect">
            <a:avLst/>
          </a:prstGeom>
        </p:spPr>
      </p:pic>
      <p:pic>
        <p:nvPicPr>
          <p:cNvPr id="7" name="图片 6"/>
          <p:cNvPicPr>
            <a:picLocks noChangeAspect="1"/>
          </p:cNvPicPr>
          <p:nvPr/>
        </p:nvPicPr>
        <p:blipFill>
          <a:blip r:embed="rId2"/>
          <a:stretch>
            <a:fillRect/>
          </a:stretch>
        </p:blipFill>
        <p:spPr>
          <a:xfrm>
            <a:off x="155575" y="3006725"/>
            <a:ext cx="11880000" cy="1801829"/>
          </a:xfrm>
          <a:prstGeom prst="rect">
            <a:avLst/>
          </a:prstGeom>
        </p:spPr>
      </p:pic>
      <p:pic>
        <p:nvPicPr>
          <p:cNvPr id="8" name="图片 7"/>
          <p:cNvPicPr>
            <a:picLocks noChangeAspect="1"/>
          </p:cNvPicPr>
          <p:nvPr/>
        </p:nvPicPr>
        <p:blipFill>
          <a:blip r:embed="rId3"/>
          <a:stretch>
            <a:fillRect/>
          </a:stretch>
        </p:blipFill>
        <p:spPr>
          <a:xfrm>
            <a:off x="155575" y="4888865"/>
            <a:ext cx="11880000" cy="1801829"/>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Java虚拟机内存结构</a:t>
            </a:r>
            <a:endParaRPr lang="zh-CN" altLang="zh-CN" dirty="0"/>
          </a:p>
        </p:txBody>
      </p:sp>
      <p:pic>
        <p:nvPicPr>
          <p:cNvPr id="3" name="图片 2"/>
          <p:cNvPicPr>
            <a:picLocks noChangeAspect="1"/>
          </p:cNvPicPr>
          <p:nvPr/>
        </p:nvPicPr>
        <p:blipFill>
          <a:blip r:embed="rId1"/>
          <a:stretch>
            <a:fillRect/>
          </a:stretch>
        </p:blipFill>
        <p:spPr>
          <a:xfrm>
            <a:off x="155575" y="1142365"/>
            <a:ext cx="11880000" cy="1801829"/>
          </a:xfrm>
          <a:prstGeom prst="rect">
            <a:avLst/>
          </a:prstGeom>
        </p:spPr>
      </p:pic>
      <p:pic>
        <p:nvPicPr>
          <p:cNvPr id="4" name="图片 3"/>
          <p:cNvPicPr>
            <a:picLocks noChangeAspect="1"/>
          </p:cNvPicPr>
          <p:nvPr/>
        </p:nvPicPr>
        <p:blipFill>
          <a:blip r:embed="rId2"/>
          <a:stretch>
            <a:fillRect/>
          </a:stretch>
        </p:blipFill>
        <p:spPr>
          <a:xfrm>
            <a:off x="155575" y="3006090"/>
            <a:ext cx="11880000" cy="1801829"/>
          </a:xfrm>
          <a:prstGeom prst="rect">
            <a:avLst/>
          </a:prstGeom>
        </p:spPr>
      </p:pic>
      <p:pic>
        <p:nvPicPr>
          <p:cNvPr id="12" name="图片 11"/>
          <p:cNvPicPr>
            <a:picLocks noChangeAspect="1"/>
          </p:cNvPicPr>
          <p:nvPr/>
        </p:nvPicPr>
        <p:blipFill>
          <a:blip r:embed="rId3"/>
          <a:stretch>
            <a:fillRect/>
          </a:stretch>
        </p:blipFill>
        <p:spPr>
          <a:xfrm>
            <a:off x="155575" y="4895850"/>
            <a:ext cx="11880000" cy="1801829"/>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对象分配内存流程</a:t>
            </a:r>
            <a:endParaRPr lang="zh-CN" altLang="zh-CN" dirty="0"/>
          </a:p>
        </p:txBody>
      </p:sp>
      <p:pic>
        <p:nvPicPr>
          <p:cNvPr id="7" name="图片 6"/>
          <p:cNvPicPr>
            <a:picLocks noChangeAspect="1"/>
          </p:cNvPicPr>
          <p:nvPr/>
        </p:nvPicPr>
        <p:blipFill>
          <a:blip r:embed="rId1"/>
          <a:stretch>
            <a:fillRect/>
          </a:stretch>
        </p:blipFill>
        <p:spPr>
          <a:xfrm>
            <a:off x="8471535" y="1211580"/>
            <a:ext cx="3200400" cy="4219575"/>
          </a:xfrm>
          <a:prstGeom prst="rect">
            <a:avLst/>
          </a:prstGeom>
        </p:spPr>
      </p:pic>
      <p:pic>
        <p:nvPicPr>
          <p:cNvPr id="8" name="图片 7"/>
          <p:cNvPicPr>
            <a:picLocks noChangeAspect="1"/>
          </p:cNvPicPr>
          <p:nvPr/>
        </p:nvPicPr>
        <p:blipFill>
          <a:blip r:embed="rId2"/>
          <a:stretch>
            <a:fillRect/>
          </a:stretch>
        </p:blipFill>
        <p:spPr>
          <a:xfrm>
            <a:off x="593090" y="1211580"/>
            <a:ext cx="6219825" cy="3286125"/>
          </a:xfrm>
          <a:prstGeom prst="rect">
            <a:avLst/>
          </a:prstGeom>
        </p:spPr>
      </p:pic>
      <p:sp>
        <p:nvSpPr>
          <p:cNvPr id="9" name="文本框 8"/>
          <p:cNvSpPr txBox="1"/>
          <p:nvPr/>
        </p:nvSpPr>
        <p:spPr>
          <a:xfrm>
            <a:off x="325755" y="4497705"/>
            <a:ext cx="8413750" cy="2245360"/>
          </a:xfrm>
          <a:prstGeom prst="rect">
            <a:avLst/>
          </a:prstGeom>
          <a:noFill/>
        </p:spPr>
        <p:txBody>
          <a:bodyPr wrap="square" rtlCol="0">
            <a:spAutoFit/>
          </a:bodyPr>
          <a:p>
            <a:r>
              <a:rPr lang="en-US" altLang="zh-CN" sz="1400"/>
              <a:t>1. Java</a:t>
            </a:r>
            <a:r>
              <a:rPr lang="zh-CN" altLang="en-US" sz="1400"/>
              <a:t>虚拟机通过逃逸分析，确定对象是在栈上分配还是在堆上分配。如果是在堆上分配，则进入2.</a:t>
            </a:r>
            <a:endParaRPr lang="zh-CN" altLang="en-US" sz="1400"/>
          </a:p>
          <a:p>
            <a:r>
              <a:rPr lang="en-US" altLang="zh-CN" sz="1400"/>
              <a:t>2. </a:t>
            </a:r>
            <a:r>
              <a:rPr lang="zh-CN" altLang="en-US" sz="1400"/>
              <a:t>如果tlab_top + size &lt;= tlab_end，则在在TLAB上直接分配对象并增加tlab_top 的值，如果现有的TLAB不足以存放当前对象则3.</a:t>
            </a:r>
            <a:endParaRPr lang="zh-CN" altLang="en-US" sz="1400"/>
          </a:p>
          <a:p>
            <a:r>
              <a:rPr lang="en-US" altLang="zh-CN" sz="1400"/>
              <a:t>3. </a:t>
            </a:r>
            <a:r>
              <a:rPr lang="zh-CN" altLang="en-US" sz="1400"/>
              <a:t>重新申请一个TLAB，并再次尝试存放当前对象。如果放不下，则4.</a:t>
            </a:r>
            <a:endParaRPr lang="zh-CN" altLang="en-US" sz="1400"/>
          </a:p>
          <a:p>
            <a:r>
              <a:rPr lang="en-US" altLang="zh-CN" sz="1400"/>
              <a:t>4. </a:t>
            </a:r>
            <a:r>
              <a:rPr lang="zh-CN" altLang="en-US" sz="1400"/>
              <a:t>在Eden区加锁（这个区是多线程共享的），如果eden_top + size &lt;= eden_end则将对象存放在Eden区，增加eden_top 的值，如果Eden区不足以存放，则5.</a:t>
            </a:r>
            <a:endParaRPr lang="zh-CN" altLang="en-US" sz="1400"/>
          </a:p>
          <a:p>
            <a:r>
              <a:rPr lang="en-US" altLang="zh-CN" sz="1400"/>
              <a:t>5. </a:t>
            </a:r>
            <a:r>
              <a:rPr lang="zh-CN" altLang="en-US" sz="1400"/>
              <a:t>执行一次Young GC（minor collection）。</a:t>
            </a:r>
            <a:endParaRPr lang="zh-CN" altLang="en-US" sz="1400"/>
          </a:p>
          <a:p>
            <a:r>
              <a:rPr lang="en-US" altLang="zh-CN" sz="1400"/>
              <a:t>6. </a:t>
            </a:r>
            <a:r>
              <a:rPr lang="zh-CN" altLang="en-US" sz="1400"/>
              <a:t>经过Young GC之后，如果Eden区任然不足以存放当前对象，则直接分配到老年代。</a:t>
            </a:r>
            <a:endParaRPr lang="zh-CN" altLang="en-US" sz="1400"/>
          </a:p>
          <a:p>
            <a:r>
              <a:rPr lang="zh-CN" altLang="en-US" sz="1400"/>
              <a:t>对象不在堆上分配主要的原因还是堆是共享的，在堆上分配有锁的开销。无论是TLAB还是栈都是线程私有的，私有即避免了竞争（当然也可能产生额外的问题例如可见性问题），这是典型的用空间换效率的做法。</a:t>
            </a:r>
            <a:endParaRPr lang="zh-CN" altLang="en-US" sz="14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实例化对象的方式</a:t>
            </a:r>
            <a:endParaRPr lang="en-US" altLang="zh-CN" dirty="0">
              <a:sym typeface="+mn-ea"/>
            </a:endParaRPr>
          </a:p>
        </p:txBody>
      </p:sp>
      <p:sp>
        <p:nvSpPr>
          <p:cNvPr id="3" name="文本框 2"/>
          <p:cNvSpPr txBox="1"/>
          <p:nvPr/>
        </p:nvSpPr>
        <p:spPr>
          <a:xfrm>
            <a:off x="591185" y="1400175"/>
            <a:ext cx="10596245" cy="3169285"/>
          </a:xfrm>
          <a:prstGeom prst="rect">
            <a:avLst/>
          </a:prstGeom>
          <a:noFill/>
        </p:spPr>
        <p:txBody>
          <a:bodyPr wrap="square" rtlCol="0">
            <a:spAutoFit/>
          </a:bodyPr>
          <a:p>
            <a:r>
              <a:rPr lang="zh-CN" altLang="en-US" sz="2000">
                <a:sym typeface="+mn-ea"/>
              </a:rPr>
              <a:t>实例化一个类的</a:t>
            </a:r>
            <a:r>
              <a:rPr lang="en-US" altLang="zh-CN" sz="2000">
                <a:sym typeface="+mn-ea"/>
              </a:rPr>
              <a:t>5</a:t>
            </a:r>
            <a:r>
              <a:rPr lang="zh-CN" altLang="en-US" sz="2000">
                <a:sym typeface="+mn-ea"/>
              </a:rPr>
              <a:t>种途径:</a:t>
            </a:r>
            <a:endParaRPr lang="zh-CN" altLang="en-US" sz="2000">
              <a:sym typeface="+mn-ea"/>
            </a:endParaRPr>
          </a:p>
          <a:p>
            <a:r>
              <a:rPr lang="zh-CN" altLang="en-US" sz="2000">
                <a:sym typeface="+mn-ea"/>
              </a:rPr>
              <a:t>1. 调用 new 操作符</a:t>
            </a:r>
            <a:endParaRPr lang="zh-CN" altLang="en-US" sz="2000">
              <a:sym typeface="+mn-ea"/>
            </a:endParaRPr>
          </a:p>
          <a:p>
            <a:endParaRPr lang="zh-CN" altLang="en-US" sz="2000"/>
          </a:p>
          <a:p>
            <a:r>
              <a:rPr lang="zh-CN" altLang="en-US" sz="2000">
                <a:sym typeface="+mn-ea"/>
              </a:rPr>
              <a:t>2. 调用 </a:t>
            </a:r>
            <a:r>
              <a:rPr lang="en-US" altLang="zh-CN" sz="2000">
                <a:sym typeface="+mn-ea"/>
              </a:rPr>
              <a:t>java.lang.</a:t>
            </a:r>
            <a:r>
              <a:rPr lang="zh-CN" altLang="en-US" sz="2000">
                <a:sym typeface="+mn-ea"/>
              </a:rPr>
              <a:t>Class 或 java.lang.reflect.Constructor 对象的newInstance()方法</a:t>
            </a:r>
            <a:endParaRPr lang="zh-CN" altLang="en-US" sz="2000">
              <a:sym typeface="+mn-ea"/>
            </a:endParaRPr>
          </a:p>
          <a:p>
            <a:endParaRPr lang="zh-CN" altLang="en-US" sz="2000"/>
          </a:p>
          <a:p>
            <a:r>
              <a:rPr lang="zh-CN" altLang="en-US" sz="2000">
                <a:sym typeface="+mn-ea"/>
              </a:rPr>
              <a:t>3. 调用任何现有对象的clone()方法</a:t>
            </a:r>
            <a:r>
              <a:rPr lang="en-US" altLang="zh-CN" sz="2000">
                <a:sym typeface="+mn-ea"/>
              </a:rPr>
              <a:t>[</a:t>
            </a:r>
            <a:r>
              <a:rPr lang="zh-CN" altLang="en-US" sz="2000">
                <a:sym typeface="+mn-ea"/>
              </a:rPr>
              <a:t>需要实现Cloneable接口，并重写父类</a:t>
            </a:r>
            <a:r>
              <a:rPr lang="en-US" altLang="zh-CN" sz="2000">
                <a:sym typeface="+mn-ea"/>
              </a:rPr>
              <a:t>Object</a:t>
            </a:r>
            <a:r>
              <a:rPr lang="zh-CN" altLang="en-US" sz="2000">
                <a:sym typeface="+mn-ea"/>
              </a:rPr>
              <a:t>的</a:t>
            </a:r>
            <a:r>
              <a:rPr lang="en-US" altLang="zh-CN" sz="2000">
                <a:sym typeface="+mn-ea"/>
              </a:rPr>
              <a:t>clone</a:t>
            </a:r>
            <a:r>
              <a:rPr lang="zh-CN" altLang="en-US" sz="2000">
                <a:sym typeface="+mn-ea"/>
              </a:rPr>
              <a:t>方法</a:t>
            </a:r>
            <a:r>
              <a:rPr lang="en-US" altLang="zh-CN" sz="2000">
                <a:sym typeface="+mn-ea"/>
              </a:rPr>
              <a:t>]</a:t>
            </a:r>
            <a:endParaRPr lang="zh-CN" altLang="en-US" sz="2000">
              <a:sym typeface="+mn-ea"/>
            </a:endParaRPr>
          </a:p>
          <a:p>
            <a:endParaRPr lang="zh-CN" altLang="en-US" sz="2000"/>
          </a:p>
          <a:p>
            <a:r>
              <a:rPr lang="zh-CN" altLang="en-US" sz="2000">
                <a:sym typeface="+mn-ea"/>
              </a:rPr>
              <a:t>4. 通过 java.io.ObjectInputStream 类的 readObject() 方法反序列化</a:t>
            </a:r>
            <a:r>
              <a:rPr lang="en-US" altLang="zh-CN" sz="2000">
                <a:sym typeface="+mn-ea"/>
              </a:rPr>
              <a:t>[</a:t>
            </a:r>
            <a:r>
              <a:rPr lang="zh-CN" altLang="zh-CN" sz="2000">
                <a:sym typeface="+mn-ea"/>
              </a:rPr>
              <a:t>需要实现序列化接口</a:t>
            </a:r>
            <a:r>
              <a:rPr lang="en-US" altLang="zh-CN" sz="2000">
                <a:sym typeface="+mn-ea"/>
              </a:rPr>
              <a:t>]</a:t>
            </a:r>
            <a:endParaRPr lang="zh-CN" altLang="en-US" sz="2000">
              <a:sym typeface="+mn-ea"/>
            </a:endParaRPr>
          </a:p>
          <a:p>
            <a:endParaRPr lang="zh-CN" altLang="en-US" sz="2000"/>
          </a:p>
          <a:p>
            <a:r>
              <a:rPr lang="en-US" altLang="zh-CN" sz="2000">
                <a:sym typeface="+mn-ea"/>
              </a:rPr>
              <a:t>5. </a:t>
            </a:r>
            <a:r>
              <a:rPr lang="zh-CN" altLang="en-US" sz="2000">
                <a:sym typeface="+mn-ea"/>
              </a:rPr>
              <a:t>通过sun.misc.Unsafe的allocateInstance方法</a:t>
            </a:r>
            <a:endParaRPr lang="zh-CN" altLang="en-US" sz="20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t>1.  概述</a:t>
            </a:r>
            <a:endParaRPr sz="3200"/>
          </a:p>
          <a:p>
            <a:r>
              <a:rPr sz="3200"/>
              <a:t>2.  class文件结构</a:t>
            </a:r>
            <a:endParaRPr sz="3200"/>
          </a:p>
          <a:p>
            <a:r>
              <a:rPr sz="3200">
                <a:solidFill>
                  <a:schemeClr val="tx1"/>
                </a:solidFill>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olidFill>
                  <a:schemeClr val="tx1"/>
                </a:solidFill>
                <a:sym typeface="+mn-ea"/>
              </a:rPr>
              <a:t>5</a:t>
            </a:r>
            <a:r>
              <a:rPr sz="3200">
                <a:solidFill>
                  <a:schemeClr val="tx1"/>
                </a:solidFill>
                <a:sym typeface="+mn-ea"/>
              </a:rPr>
              <a:t>.  </a:t>
            </a:r>
            <a:r>
              <a:rPr lang="en-US" sz="3200">
                <a:solidFill>
                  <a:schemeClr val="tx1"/>
                </a:solidFill>
                <a:sym typeface="+mn-ea"/>
              </a:rPr>
              <a:t>J</a:t>
            </a:r>
            <a:r>
              <a:rPr sz="3200">
                <a:solidFill>
                  <a:schemeClr val="tx1"/>
                </a:solidFill>
                <a:sym typeface="+mn-ea"/>
              </a:rPr>
              <a:t>ava实例化</a:t>
            </a:r>
            <a:r>
              <a:rPr lang="zh-CN" sz="3200">
                <a:solidFill>
                  <a:schemeClr val="tx1"/>
                </a:solidFill>
                <a:sym typeface="+mn-ea"/>
              </a:rPr>
              <a:t>及</a:t>
            </a:r>
            <a:r>
              <a:rPr lang="zh-CN" sz="3200">
                <a:solidFill>
                  <a:schemeClr val="tx1"/>
                </a:solidFill>
                <a:sym typeface="+mn-ea"/>
              </a:rPr>
              <a:t>运行</a:t>
            </a:r>
            <a:r>
              <a:rPr sz="3200">
                <a:solidFill>
                  <a:schemeClr val="tx1"/>
                </a:solidFill>
                <a:sym typeface="+mn-ea"/>
              </a:rPr>
              <a:t>过程</a:t>
            </a:r>
            <a:endParaRPr sz="3200">
              <a:solidFill>
                <a:schemeClr val="tx1"/>
              </a:solidFill>
            </a:endParaRPr>
          </a:p>
          <a:p>
            <a:r>
              <a:rPr sz="3600" b="1">
                <a:solidFill>
                  <a:srgbClr val="FF0000"/>
                </a:solidFill>
              </a:rPr>
              <a:t>6.  </a:t>
            </a:r>
            <a:r>
              <a:rPr lang="en-US" sz="3600" b="1">
                <a:solidFill>
                  <a:srgbClr val="FF0000"/>
                </a:solidFill>
              </a:rPr>
              <a:t>J</a:t>
            </a:r>
            <a:r>
              <a:rPr sz="3600" b="1">
                <a:solidFill>
                  <a:srgbClr val="FF0000"/>
                </a:solidFill>
              </a:rPr>
              <a:t>ava虚拟机内存结构 vs </a:t>
            </a:r>
            <a:r>
              <a:rPr lang="en-US" sz="3600" b="1">
                <a:solidFill>
                  <a:srgbClr val="FF0000"/>
                </a:solidFill>
              </a:rPr>
              <a:t>J</a:t>
            </a:r>
            <a:r>
              <a:rPr sz="3600" b="1">
                <a:solidFill>
                  <a:srgbClr val="FF0000"/>
                </a:solidFill>
              </a:rPr>
              <a:t>ava内存模型</a:t>
            </a:r>
            <a:r>
              <a:rPr lang="en-US" altLang="zh-CN" sz="3600" b="1">
                <a:solidFill>
                  <a:srgbClr val="FF0000"/>
                </a:solidFill>
              </a:rPr>
              <a:t>(JMM)</a:t>
            </a:r>
            <a:endParaRPr sz="3600" b="1">
              <a:solidFill>
                <a:srgbClr val="FF0000"/>
              </a:solidFill>
            </a:endParaRPr>
          </a:p>
          <a:p>
            <a:r>
              <a:rPr sz="3200"/>
              <a:t>7.  垃圾收集机制</a:t>
            </a:r>
            <a:r>
              <a:rPr lang="en-US" sz="3200"/>
              <a:t>(GC)</a:t>
            </a:r>
            <a:endParaRPr sz="3200"/>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JMM(Java Memory Model)</a:t>
            </a:r>
            <a:endParaRPr lang="en-US" altLang="zh-CN" dirty="0"/>
          </a:p>
        </p:txBody>
      </p:sp>
      <p:grpSp>
        <p:nvGrpSpPr>
          <p:cNvPr id="30" name="组合 29"/>
          <p:cNvGrpSpPr/>
          <p:nvPr/>
        </p:nvGrpSpPr>
        <p:grpSpPr>
          <a:xfrm>
            <a:off x="2807970" y="1564640"/>
            <a:ext cx="4762500" cy="4829175"/>
            <a:chOff x="4542" y="2674"/>
            <a:chExt cx="7500" cy="7605"/>
          </a:xfrm>
        </p:grpSpPr>
        <p:sp>
          <p:nvSpPr>
            <p:cNvPr id="9" name="矩形 8"/>
            <p:cNvSpPr/>
            <p:nvPr/>
          </p:nvSpPr>
          <p:spPr>
            <a:xfrm>
              <a:off x="4543"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A</a:t>
              </a:r>
              <a:endParaRPr lang="en-US" altLang="zh-CN"/>
            </a:p>
          </p:txBody>
        </p:sp>
        <p:sp>
          <p:nvSpPr>
            <p:cNvPr id="11" name="矩形 10"/>
            <p:cNvSpPr/>
            <p:nvPr/>
          </p:nvSpPr>
          <p:spPr>
            <a:xfrm>
              <a:off x="9648"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B</a:t>
              </a:r>
              <a:endParaRPr lang="en-US" altLang="zh-CN"/>
            </a:p>
          </p:txBody>
        </p:sp>
        <p:sp>
          <p:nvSpPr>
            <p:cNvPr id="12" name="矩形 11"/>
            <p:cNvSpPr/>
            <p:nvPr/>
          </p:nvSpPr>
          <p:spPr>
            <a:xfrm>
              <a:off x="4542"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3" name="圆角矩形 12"/>
            <p:cNvSpPr/>
            <p:nvPr/>
          </p:nvSpPr>
          <p:spPr>
            <a:xfrm>
              <a:off x="4685"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14" name="文本框 13"/>
            <p:cNvSpPr txBox="1"/>
            <p:nvPr/>
          </p:nvSpPr>
          <p:spPr>
            <a:xfrm>
              <a:off x="4613"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15" name="矩形 14"/>
            <p:cNvSpPr/>
            <p:nvPr/>
          </p:nvSpPr>
          <p:spPr>
            <a:xfrm>
              <a:off x="9648"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6" name="圆角矩形 15"/>
            <p:cNvSpPr/>
            <p:nvPr/>
          </p:nvSpPr>
          <p:spPr>
            <a:xfrm>
              <a:off x="9791"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17" name="文本框 16"/>
            <p:cNvSpPr txBox="1"/>
            <p:nvPr/>
          </p:nvSpPr>
          <p:spPr>
            <a:xfrm>
              <a:off x="9719"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18" name="矩形 17"/>
            <p:cNvSpPr/>
            <p:nvPr/>
          </p:nvSpPr>
          <p:spPr>
            <a:xfrm>
              <a:off x="4544" y="8163"/>
              <a:ext cx="7498" cy="211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9" name="圆角矩形 18"/>
            <p:cNvSpPr/>
            <p:nvPr/>
          </p:nvSpPr>
          <p:spPr>
            <a:xfrm>
              <a:off x="5046"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0" name="圆角矩形 19"/>
            <p:cNvSpPr/>
            <p:nvPr/>
          </p:nvSpPr>
          <p:spPr>
            <a:xfrm>
              <a:off x="7482"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1" name="圆角矩形 20"/>
            <p:cNvSpPr/>
            <p:nvPr/>
          </p:nvSpPr>
          <p:spPr>
            <a:xfrm>
              <a:off x="9918"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22" name="文本框 21"/>
            <p:cNvSpPr txBox="1"/>
            <p:nvPr/>
          </p:nvSpPr>
          <p:spPr>
            <a:xfrm>
              <a:off x="7168" y="8259"/>
              <a:ext cx="2250" cy="580"/>
            </a:xfrm>
            <a:prstGeom prst="rect">
              <a:avLst/>
            </a:prstGeom>
            <a:noFill/>
          </p:spPr>
          <p:txBody>
            <a:bodyPr wrap="square" rtlCol="0">
              <a:spAutoFit/>
            </a:bodyPr>
            <a:p>
              <a:pPr algn="ctr"/>
              <a:r>
                <a:rPr lang="zh-CN" altLang="en-US">
                  <a:solidFill>
                    <a:schemeClr val="bg1"/>
                  </a:solidFill>
                </a:rPr>
                <a:t>主内存</a:t>
              </a:r>
              <a:endParaRPr lang="zh-CN" altLang="en-US">
                <a:solidFill>
                  <a:schemeClr val="bg1"/>
                </a:solidFill>
              </a:endParaRPr>
            </a:p>
          </p:txBody>
        </p:sp>
        <p:sp>
          <p:nvSpPr>
            <p:cNvPr id="23" name="上下箭头 22"/>
            <p:cNvSpPr/>
            <p:nvPr/>
          </p:nvSpPr>
          <p:spPr>
            <a:xfrm>
              <a:off x="5558"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上下箭头 23"/>
            <p:cNvSpPr/>
            <p:nvPr/>
          </p:nvSpPr>
          <p:spPr>
            <a:xfrm>
              <a:off x="10676"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上下箭头 24"/>
            <p:cNvSpPr/>
            <p:nvPr/>
          </p:nvSpPr>
          <p:spPr>
            <a:xfrm>
              <a:off x="5570"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6" name="上下箭头 25"/>
            <p:cNvSpPr/>
            <p:nvPr/>
          </p:nvSpPr>
          <p:spPr>
            <a:xfrm>
              <a:off x="10676"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27" name="直接箭头连接符 26"/>
            <p:cNvCxnSpPr>
              <a:stCxn id="25" idx="6"/>
              <a:endCxn id="26" idx="2"/>
            </p:cNvCxnSpPr>
            <p:nvPr/>
          </p:nvCxnSpPr>
          <p:spPr>
            <a:xfrm>
              <a:off x="5840" y="7286"/>
              <a:ext cx="4926" cy="0"/>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12" y="6964"/>
              <a:ext cx="1782" cy="6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tx1"/>
                  </a:solidFill>
                </a:rPr>
                <a:t>JMM</a:t>
              </a:r>
              <a:r>
                <a:rPr lang="zh-CN" altLang="en-US">
                  <a:solidFill>
                    <a:schemeClr val="tx1"/>
                  </a:solidFill>
                </a:rPr>
                <a:t>控制</a:t>
              </a: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MESI</a:t>
            </a:r>
            <a:r>
              <a:rPr lang="zh-CN" altLang="en-US" dirty="0"/>
              <a:t>协议</a:t>
            </a:r>
            <a:r>
              <a:rPr lang="en-US" altLang="zh-CN" dirty="0"/>
              <a:t>(缓存一致性协议)</a:t>
            </a:r>
            <a:endParaRPr lang="en-US" altLang="zh-CN" dirty="0"/>
          </a:p>
        </p:txBody>
      </p:sp>
      <p:pic>
        <p:nvPicPr>
          <p:cNvPr id="3" name="图片 2"/>
          <p:cNvPicPr>
            <a:picLocks noChangeAspect="1"/>
          </p:cNvPicPr>
          <p:nvPr/>
        </p:nvPicPr>
        <p:blipFill>
          <a:blip r:embed="rId1"/>
          <a:stretch>
            <a:fillRect/>
          </a:stretch>
        </p:blipFill>
        <p:spPr>
          <a:xfrm>
            <a:off x="2757170" y="2152650"/>
            <a:ext cx="5857875" cy="29337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JMM(Java Memory Model)</a:t>
            </a:r>
            <a:endParaRPr lang="en-US" altLang="zh-CN" dirty="0"/>
          </a:p>
        </p:txBody>
      </p:sp>
      <p:sp>
        <p:nvSpPr>
          <p:cNvPr id="3" name="文本框 2"/>
          <p:cNvSpPr txBox="1"/>
          <p:nvPr/>
        </p:nvSpPr>
        <p:spPr>
          <a:xfrm>
            <a:off x="585470" y="1345565"/>
            <a:ext cx="11020425" cy="5015865"/>
          </a:xfrm>
          <a:prstGeom prst="rect">
            <a:avLst/>
          </a:prstGeom>
          <a:noFill/>
        </p:spPr>
        <p:txBody>
          <a:bodyPr wrap="square" rtlCol="0">
            <a:spAutoFit/>
          </a:bodyPr>
          <a:p>
            <a:r>
              <a:rPr lang="zh-CN" altLang="en-US" sz="2000"/>
              <a:t>Java Memory Model是Java规范，不属于Java 虚拟机规范，目的是为了解决Java多线程对共享数据的读写一致性问题，通过Happens-Before语义定义了Java程序对数据的访问规则，修正之前由于读写冲突导致的Cache数据不一致的问题。JMM(Java内存模型)主要是通过模型来说明为什么会出现读写冲突导致的Cache数据不一致的问题，以及Java内存模型规范是怎么通过规范来解决读写冲突导致的Cache数据不一致的问题。</a:t>
            </a:r>
            <a:endParaRPr lang="zh-CN" altLang="en-US" sz="2000"/>
          </a:p>
          <a:p>
            <a:endParaRPr lang="zh-CN" altLang="en-US" sz="2000"/>
          </a:p>
          <a:p>
            <a:r>
              <a:rPr lang="zh-CN" altLang="en-US" sz="2000"/>
              <a:t>JMM(Java内存模型)源于物理机器CPU架构的内存模型，这个模型是用于解决MP(多处理器架构)系统中的缓存一致性问题。Java 虚拟机作为一个虚拟的机器，内存模型跟物理机器CPU架构的内存模型并不完全一样，所以并不能完全对应。JMM主要是讲线程的，讲线程如何处理数据的，JMM的工作内存和主内存是非物理的内存区域，具体要看实现。</a:t>
            </a:r>
            <a:endParaRPr lang="zh-CN" altLang="en-US" sz="2000"/>
          </a:p>
          <a:p>
            <a:endParaRPr lang="zh-CN" altLang="en-US" sz="2000"/>
          </a:p>
          <a:p>
            <a:r>
              <a:rPr lang="zh-CN" altLang="en-US" sz="2000"/>
              <a:t>总结来说，我们可以认为JMM的工作内存和主内存指的是两个概念性的东西。如果一定要勉强对应的话，那从变量、主内存、工作内存的定义来看，主内存主要对应于Java虚拟机堆中的对象实例数据部分，而工作内存则对应于虚拟机栈中的部分区域(局部变量表和操作数栈部分)。</a:t>
            </a:r>
            <a:endParaRPr lang="zh-CN" altLang="en-US" sz="2000"/>
          </a:p>
          <a:p>
            <a:endParaRPr lang="zh-CN" altLang="en-US" sz="2000"/>
          </a:p>
          <a:p>
            <a:r>
              <a:rPr lang="zh-CN" altLang="en-US" sz="2000"/>
              <a:t>http://tutorials.jenkov.com/java-concurrency/java-memory-model.html</a:t>
            </a:r>
            <a:endParaRPr lang="zh-CN" altLang="en-US" sz="200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a:t>
            </a:r>
            <a:endParaRPr lang="en-US" altLang="zh-CN" dirty="0"/>
          </a:p>
        </p:txBody>
      </p:sp>
      <p:sp>
        <p:nvSpPr>
          <p:cNvPr id="5" name="矩形 4"/>
          <p:cNvSpPr/>
          <p:nvPr/>
        </p:nvSpPr>
        <p:spPr>
          <a:xfrm>
            <a:off x="53340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矩形 8"/>
          <p:cNvSpPr/>
          <p:nvPr/>
        </p:nvSpPr>
        <p:spPr>
          <a:xfrm>
            <a:off x="67627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1" name="文本框 10"/>
          <p:cNvSpPr txBox="1"/>
          <p:nvPr/>
        </p:nvSpPr>
        <p:spPr>
          <a:xfrm>
            <a:off x="1138555" y="1640205"/>
            <a:ext cx="1314450" cy="368300"/>
          </a:xfrm>
          <a:prstGeom prst="rect">
            <a:avLst/>
          </a:prstGeom>
          <a:noFill/>
        </p:spPr>
        <p:txBody>
          <a:bodyPr wrap="square" rtlCol="0">
            <a:spAutoFit/>
          </a:bodyPr>
          <a:p>
            <a:pPr algn="ctr"/>
            <a:r>
              <a:rPr lang="zh-CN" altLang="en-US"/>
              <a:t>栈</a:t>
            </a:r>
            <a:endParaRPr lang="zh-CN" altLang="en-US"/>
          </a:p>
        </p:txBody>
      </p:sp>
      <p:sp>
        <p:nvSpPr>
          <p:cNvPr id="13" name="矩形 12"/>
          <p:cNvSpPr/>
          <p:nvPr/>
        </p:nvSpPr>
        <p:spPr>
          <a:xfrm>
            <a:off x="89979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6" name="矩形 15"/>
          <p:cNvSpPr/>
          <p:nvPr/>
        </p:nvSpPr>
        <p:spPr>
          <a:xfrm>
            <a:off x="89979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7" name="矩形 16"/>
          <p:cNvSpPr/>
          <p:nvPr/>
        </p:nvSpPr>
        <p:spPr>
          <a:xfrm>
            <a:off x="89979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18" name="文本框 17"/>
          <p:cNvSpPr txBox="1"/>
          <p:nvPr/>
        </p:nvSpPr>
        <p:spPr>
          <a:xfrm>
            <a:off x="89979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19" name="矩形 18"/>
          <p:cNvSpPr/>
          <p:nvPr/>
        </p:nvSpPr>
        <p:spPr>
          <a:xfrm>
            <a:off x="89979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引用类型</a:t>
            </a:r>
            <a:r>
              <a:rPr lang="en-US" altLang="zh-CN" sz="1400">
                <a:solidFill>
                  <a:schemeClr val="tx1"/>
                </a:solidFill>
              </a:rPr>
              <a:t>)</a:t>
            </a:r>
            <a:endParaRPr lang="en-US" altLang="zh-CN" sz="1400">
              <a:solidFill>
                <a:schemeClr val="tx1"/>
              </a:solidFill>
            </a:endParaRPr>
          </a:p>
        </p:txBody>
      </p:sp>
      <p:sp>
        <p:nvSpPr>
          <p:cNvPr id="20" name="矩形 19"/>
          <p:cNvSpPr/>
          <p:nvPr/>
        </p:nvSpPr>
        <p:spPr>
          <a:xfrm>
            <a:off x="89979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1" name="矩形 20"/>
          <p:cNvSpPr/>
          <p:nvPr/>
        </p:nvSpPr>
        <p:spPr>
          <a:xfrm>
            <a:off x="89979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2" name="文本框 21"/>
          <p:cNvSpPr txBox="1"/>
          <p:nvPr/>
        </p:nvSpPr>
        <p:spPr>
          <a:xfrm>
            <a:off x="89979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23" name="矩形 22"/>
          <p:cNvSpPr/>
          <p:nvPr/>
        </p:nvSpPr>
        <p:spPr>
          <a:xfrm>
            <a:off x="323088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矩形 23"/>
          <p:cNvSpPr/>
          <p:nvPr/>
        </p:nvSpPr>
        <p:spPr>
          <a:xfrm>
            <a:off x="337375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文本框 24"/>
          <p:cNvSpPr txBox="1"/>
          <p:nvPr/>
        </p:nvSpPr>
        <p:spPr>
          <a:xfrm>
            <a:off x="3836035" y="1640205"/>
            <a:ext cx="1314450" cy="368300"/>
          </a:xfrm>
          <a:prstGeom prst="rect">
            <a:avLst/>
          </a:prstGeom>
          <a:noFill/>
        </p:spPr>
        <p:txBody>
          <a:bodyPr wrap="square" rtlCol="0">
            <a:spAutoFit/>
          </a:bodyPr>
          <a:p>
            <a:pPr algn="ctr"/>
            <a:r>
              <a:rPr lang="zh-CN" altLang="en-US"/>
              <a:t>栈</a:t>
            </a:r>
            <a:endParaRPr lang="zh-CN" altLang="en-US"/>
          </a:p>
        </p:txBody>
      </p:sp>
      <p:sp>
        <p:nvSpPr>
          <p:cNvPr id="26" name="矩形 25"/>
          <p:cNvSpPr/>
          <p:nvPr/>
        </p:nvSpPr>
        <p:spPr>
          <a:xfrm>
            <a:off x="359727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7" name="矩形 26"/>
          <p:cNvSpPr/>
          <p:nvPr/>
        </p:nvSpPr>
        <p:spPr>
          <a:xfrm>
            <a:off x="359727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8" name="矩形 27"/>
          <p:cNvSpPr/>
          <p:nvPr/>
        </p:nvSpPr>
        <p:spPr>
          <a:xfrm>
            <a:off x="359727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9" name="文本框 28"/>
          <p:cNvSpPr txBox="1"/>
          <p:nvPr/>
        </p:nvSpPr>
        <p:spPr>
          <a:xfrm>
            <a:off x="359727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30" name="矩形 29"/>
          <p:cNvSpPr/>
          <p:nvPr/>
        </p:nvSpPr>
        <p:spPr>
          <a:xfrm>
            <a:off x="359727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a:t>
            </a:r>
            <a:r>
              <a:rPr lang="zh-CN" altLang="zh-CN" sz="1400">
                <a:solidFill>
                  <a:schemeClr val="tx1"/>
                </a:solidFill>
              </a:rPr>
              <a:t>类型</a:t>
            </a:r>
            <a:r>
              <a:rPr lang="en-US" altLang="zh-CN" sz="1400">
                <a:solidFill>
                  <a:schemeClr val="tx1"/>
                </a:solidFill>
              </a:rPr>
              <a:t>)</a:t>
            </a:r>
            <a:endParaRPr lang="en-US" altLang="zh-CN" sz="1400">
              <a:solidFill>
                <a:schemeClr val="tx1"/>
              </a:solidFill>
            </a:endParaRPr>
          </a:p>
        </p:txBody>
      </p:sp>
      <p:sp>
        <p:nvSpPr>
          <p:cNvPr id="31" name="矩形 30"/>
          <p:cNvSpPr/>
          <p:nvPr/>
        </p:nvSpPr>
        <p:spPr>
          <a:xfrm>
            <a:off x="359727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32" name="矩形 31"/>
          <p:cNvSpPr/>
          <p:nvPr/>
        </p:nvSpPr>
        <p:spPr>
          <a:xfrm>
            <a:off x="359727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33" name="文本框 32"/>
          <p:cNvSpPr txBox="1"/>
          <p:nvPr/>
        </p:nvSpPr>
        <p:spPr>
          <a:xfrm>
            <a:off x="359727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34" name="文本框 33"/>
          <p:cNvSpPr txBox="1"/>
          <p:nvPr/>
        </p:nvSpPr>
        <p:spPr>
          <a:xfrm>
            <a:off x="1213485" y="1163320"/>
            <a:ext cx="1209675" cy="368300"/>
          </a:xfrm>
          <a:prstGeom prst="rect">
            <a:avLst/>
          </a:prstGeom>
          <a:noFill/>
        </p:spPr>
        <p:txBody>
          <a:bodyPr wrap="square" rtlCol="0">
            <a:spAutoFit/>
          </a:bodyPr>
          <a:p>
            <a:pPr algn="ctr"/>
            <a:r>
              <a:rPr lang="zh-CN" altLang="en-US"/>
              <a:t>线程</a:t>
            </a:r>
            <a:r>
              <a:rPr lang="en-US" altLang="zh-CN"/>
              <a:t>A</a:t>
            </a:r>
            <a:endParaRPr lang="en-US" altLang="zh-CN"/>
          </a:p>
        </p:txBody>
      </p:sp>
      <p:sp>
        <p:nvSpPr>
          <p:cNvPr id="35" name="文本框 34"/>
          <p:cNvSpPr txBox="1"/>
          <p:nvPr/>
        </p:nvSpPr>
        <p:spPr>
          <a:xfrm>
            <a:off x="3910965" y="1144905"/>
            <a:ext cx="1209675" cy="368300"/>
          </a:xfrm>
          <a:prstGeom prst="rect">
            <a:avLst/>
          </a:prstGeom>
          <a:noFill/>
        </p:spPr>
        <p:txBody>
          <a:bodyPr wrap="square" rtlCol="0">
            <a:spAutoFit/>
          </a:bodyPr>
          <a:p>
            <a:pPr algn="ctr"/>
            <a:r>
              <a:rPr lang="zh-CN" altLang="en-US"/>
              <a:t>线程</a:t>
            </a:r>
            <a:r>
              <a:rPr lang="en-US" altLang="zh-CN"/>
              <a:t>B</a:t>
            </a:r>
            <a:endParaRPr lang="en-US" altLang="zh-CN"/>
          </a:p>
        </p:txBody>
      </p:sp>
      <p:sp>
        <p:nvSpPr>
          <p:cNvPr id="36" name="矩形 35"/>
          <p:cNvSpPr/>
          <p:nvPr/>
        </p:nvSpPr>
        <p:spPr>
          <a:xfrm>
            <a:off x="552450" y="5309870"/>
            <a:ext cx="5193030" cy="1191260"/>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7" name="圆角矩形 36"/>
          <p:cNvSpPr/>
          <p:nvPr/>
        </p:nvSpPr>
        <p:spPr>
          <a:xfrm>
            <a:off x="89979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object1</a:t>
            </a:r>
            <a:endParaRPr lang="en-US" altLang="zh-CN">
              <a:solidFill>
                <a:schemeClr val="tx1"/>
              </a:solidFill>
            </a:endParaRPr>
          </a:p>
        </p:txBody>
      </p:sp>
      <p:sp>
        <p:nvSpPr>
          <p:cNvPr id="38" name="圆角矩形 37"/>
          <p:cNvSpPr/>
          <p:nvPr/>
        </p:nvSpPr>
        <p:spPr>
          <a:xfrm>
            <a:off x="89979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object5</a:t>
            </a:r>
            <a:endParaRPr lang="en-US" altLang="zh-CN">
              <a:solidFill>
                <a:schemeClr val="tx1"/>
              </a:solidFill>
            </a:endParaRPr>
          </a:p>
        </p:txBody>
      </p:sp>
      <p:sp>
        <p:nvSpPr>
          <p:cNvPr id="39" name="圆角矩形 38"/>
          <p:cNvSpPr/>
          <p:nvPr/>
        </p:nvSpPr>
        <p:spPr>
          <a:xfrm>
            <a:off x="203136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object2</a:t>
            </a:r>
            <a:endParaRPr lang="en-US" altLang="zh-CN">
              <a:solidFill>
                <a:schemeClr val="tx1"/>
              </a:solidFill>
            </a:endParaRPr>
          </a:p>
        </p:txBody>
      </p:sp>
      <p:sp>
        <p:nvSpPr>
          <p:cNvPr id="40" name="圆角矩形 39"/>
          <p:cNvSpPr/>
          <p:nvPr/>
        </p:nvSpPr>
        <p:spPr>
          <a:xfrm>
            <a:off x="316293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object3</a:t>
            </a:r>
            <a:endParaRPr lang="en-US" altLang="zh-CN">
              <a:solidFill>
                <a:schemeClr val="tx1"/>
              </a:solidFill>
            </a:endParaRPr>
          </a:p>
        </p:txBody>
      </p:sp>
      <p:sp>
        <p:nvSpPr>
          <p:cNvPr id="41" name="圆角矩形 40"/>
          <p:cNvSpPr/>
          <p:nvPr/>
        </p:nvSpPr>
        <p:spPr>
          <a:xfrm>
            <a:off x="429450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object4</a:t>
            </a:r>
            <a:endParaRPr lang="en-US" altLang="zh-CN">
              <a:solidFill>
                <a:schemeClr val="tx1"/>
              </a:solidFill>
            </a:endParaRPr>
          </a:p>
        </p:txBody>
      </p:sp>
      <p:sp>
        <p:nvSpPr>
          <p:cNvPr id="42" name="圆角矩形 41"/>
          <p:cNvSpPr/>
          <p:nvPr/>
        </p:nvSpPr>
        <p:spPr>
          <a:xfrm>
            <a:off x="203136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object6</a:t>
            </a:r>
            <a:endParaRPr lang="en-US" altLang="zh-CN">
              <a:solidFill>
                <a:schemeClr val="tx1"/>
              </a:solidFill>
            </a:endParaRPr>
          </a:p>
        </p:txBody>
      </p:sp>
      <p:sp>
        <p:nvSpPr>
          <p:cNvPr id="43" name="圆角矩形 42"/>
          <p:cNvSpPr/>
          <p:nvPr/>
        </p:nvSpPr>
        <p:spPr>
          <a:xfrm>
            <a:off x="316293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object7</a:t>
            </a:r>
            <a:endParaRPr lang="en-US" altLang="zh-CN">
              <a:solidFill>
                <a:schemeClr val="tx1"/>
              </a:solidFill>
            </a:endParaRPr>
          </a:p>
        </p:txBody>
      </p:sp>
      <p:sp>
        <p:nvSpPr>
          <p:cNvPr id="44" name="圆角矩形 43"/>
          <p:cNvSpPr/>
          <p:nvPr/>
        </p:nvSpPr>
        <p:spPr>
          <a:xfrm>
            <a:off x="429450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object8</a:t>
            </a:r>
            <a:endParaRPr lang="en-US" altLang="zh-CN">
              <a:solidFill>
                <a:schemeClr val="tx1"/>
              </a:solidFill>
            </a:endParaRPr>
          </a:p>
        </p:txBody>
      </p:sp>
      <p:sp>
        <p:nvSpPr>
          <p:cNvPr id="45" name="文本框 44"/>
          <p:cNvSpPr txBox="1"/>
          <p:nvPr/>
        </p:nvSpPr>
        <p:spPr>
          <a:xfrm>
            <a:off x="2453005" y="5309870"/>
            <a:ext cx="1209675" cy="368300"/>
          </a:xfrm>
          <a:prstGeom prst="rect">
            <a:avLst/>
          </a:prstGeom>
          <a:noFill/>
        </p:spPr>
        <p:txBody>
          <a:bodyPr wrap="square" rtlCol="0">
            <a:spAutoFit/>
          </a:bodyPr>
          <a:p>
            <a:pPr algn="ctr"/>
            <a:r>
              <a:rPr lang="zh-CN" altLang="en-US"/>
              <a:t>堆</a:t>
            </a:r>
            <a:endParaRPr lang="zh-CN" altLang="en-US"/>
          </a:p>
        </p:txBody>
      </p:sp>
      <p:cxnSp>
        <p:nvCxnSpPr>
          <p:cNvPr id="46" name="直接箭头连接符 45"/>
          <p:cNvCxnSpPr>
            <a:stCxn id="19" idx="2"/>
            <a:endCxn id="40" idx="0"/>
          </p:cNvCxnSpPr>
          <p:nvPr/>
        </p:nvCxnSpPr>
        <p:spPr>
          <a:xfrm>
            <a:off x="1818640" y="4113530"/>
            <a:ext cx="180657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 idx="2"/>
          </p:cNvCxnSpPr>
          <p:nvPr/>
        </p:nvCxnSpPr>
        <p:spPr>
          <a:xfrm flipH="1">
            <a:off x="3625215" y="4113530"/>
            <a:ext cx="89090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6951345" y="1583055"/>
            <a:ext cx="4762500" cy="4829175"/>
            <a:chOff x="4542" y="2674"/>
            <a:chExt cx="7500" cy="7605"/>
          </a:xfrm>
        </p:grpSpPr>
        <p:sp>
          <p:nvSpPr>
            <p:cNvPr id="49" name="矩形 48"/>
            <p:cNvSpPr/>
            <p:nvPr/>
          </p:nvSpPr>
          <p:spPr>
            <a:xfrm>
              <a:off x="4543"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A</a:t>
              </a:r>
              <a:endParaRPr lang="en-US" altLang="zh-CN"/>
            </a:p>
          </p:txBody>
        </p:sp>
        <p:sp>
          <p:nvSpPr>
            <p:cNvPr id="50" name="矩形 49"/>
            <p:cNvSpPr/>
            <p:nvPr/>
          </p:nvSpPr>
          <p:spPr>
            <a:xfrm>
              <a:off x="9648" y="2674"/>
              <a:ext cx="2392" cy="61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zh-CN" altLang="en-US"/>
                <a:t>线程</a:t>
              </a:r>
              <a:r>
                <a:rPr lang="en-US" altLang="zh-CN"/>
                <a:t>B</a:t>
              </a:r>
              <a:endParaRPr lang="en-US" altLang="zh-CN"/>
            </a:p>
          </p:txBody>
        </p:sp>
        <p:sp>
          <p:nvSpPr>
            <p:cNvPr id="51" name="矩形 50"/>
            <p:cNvSpPr/>
            <p:nvPr/>
          </p:nvSpPr>
          <p:spPr>
            <a:xfrm>
              <a:off x="4542"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2" name="圆角矩形 51"/>
            <p:cNvSpPr/>
            <p:nvPr/>
          </p:nvSpPr>
          <p:spPr>
            <a:xfrm>
              <a:off x="4685"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53" name="文本框 52"/>
            <p:cNvSpPr txBox="1"/>
            <p:nvPr/>
          </p:nvSpPr>
          <p:spPr>
            <a:xfrm>
              <a:off x="4613"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54" name="矩形 53"/>
            <p:cNvSpPr/>
            <p:nvPr/>
          </p:nvSpPr>
          <p:spPr>
            <a:xfrm>
              <a:off x="9648" y="4234"/>
              <a:ext cx="2393" cy="2175"/>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5" name="圆角矩形 54"/>
            <p:cNvSpPr/>
            <p:nvPr/>
          </p:nvSpPr>
          <p:spPr>
            <a:xfrm>
              <a:off x="9791" y="5405"/>
              <a:ext cx="2130"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共享变量副本</a:t>
              </a:r>
              <a:endParaRPr lang="zh-CN" altLang="en-US" sz="1400"/>
            </a:p>
          </p:txBody>
        </p:sp>
        <p:sp>
          <p:nvSpPr>
            <p:cNvPr id="56" name="文本框 55"/>
            <p:cNvSpPr txBox="1"/>
            <p:nvPr/>
          </p:nvSpPr>
          <p:spPr>
            <a:xfrm>
              <a:off x="9719" y="4444"/>
              <a:ext cx="2250" cy="580"/>
            </a:xfrm>
            <a:prstGeom prst="rect">
              <a:avLst/>
            </a:prstGeom>
            <a:noFill/>
          </p:spPr>
          <p:txBody>
            <a:bodyPr wrap="square" rtlCol="0">
              <a:spAutoFit/>
            </a:bodyPr>
            <a:p>
              <a:pPr algn="ctr"/>
              <a:r>
                <a:rPr lang="zh-CN" altLang="en-US">
                  <a:solidFill>
                    <a:schemeClr val="bg1"/>
                  </a:solidFill>
                </a:rPr>
                <a:t>工作内存</a:t>
              </a:r>
              <a:endParaRPr lang="zh-CN" altLang="en-US">
                <a:solidFill>
                  <a:schemeClr val="bg1"/>
                </a:solidFill>
              </a:endParaRPr>
            </a:p>
          </p:txBody>
        </p:sp>
        <p:sp>
          <p:nvSpPr>
            <p:cNvPr id="57" name="矩形 56"/>
            <p:cNvSpPr/>
            <p:nvPr/>
          </p:nvSpPr>
          <p:spPr>
            <a:xfrm>
              <a:off x="4544" y="8163"/>
              <a:ext cx="7498" cy="211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8" name="圆角矩形 57"/>
            <p:cNvSpPr/>
            <p:nvPr/>
          </p:nvSpPr>
          <p:spPr>
            <a:xfrm>
              <a:off x="5046"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59" name="圆角矩形 58"/>
            <p:cNvSpPr/>
            <p:nvPr/>
          </p:nvSpPr>
          <p:spPr>
            <a:xfrm>
              <a:off x="7482"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60" name="圆角矩形 59"/>
            <p:cNvSpPr/>
            <p:nvPr/>
          </p:nvSpPr>
          <p:spPr>
            <a:xfrm>
              <a:off x="9918" y="9270"/>
              <a:ext cx="1529" cy="704"/>
            </a:xfrm>
            <a:prstGeom prst="round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anchor="ctr" anchorCtr="0"/>
            <a:p>
              <a:r>
                <a:rPr lang="zh-CN" altLang="en-US" sz="1400"/>
                <a:t>共享变量</a:t>
              </a:r>
              <a:endParaRPr lang="zh-CN" altLang="en-US" sz="1400"/>
            </a:p>
          </p:txBody>
        </p:sp>
        <p:sp>
          <p:nvSpPr>
            <p:cNvPr id="61" name="文本框 60"/>
            <p:cNvSpPr txBox="1"/>
            <p:nvPr/>
          </p:nvSpPr>
          <p:spPr>
            <a:xfrm>
              <a:off x="7168" y="8259"/>
              <a:ext cx="2250" cy="580"/>
            </a:xfrm>
            <a:prstGeom prst="rect">
              <a:avLst/>
            </a:prstGeom>
            <a:noFill/>
          </p:spPr>
          <p:txBody>
            <a:bodyPr wrap="square" rtlCol="0">
              <a:spAutoFit/>
            </a:bodyPr>
            <a:p>
              <a:pPr algn="ctr"/>
              <a:r>
                <a:rPr lang="zh-CN" altLang="en-US">
                  <a:solidFill>
                    <a:schemeClr val="bg1"/>
                  </a:solidFill>
                </a:rPr>
                <a:t>主内存</a:t>
              </a:r>
              <a:endParaRPr lang="zh-CN" altLang="en-US">
                <a:solidFill>
                  <a:schemeClr val="bg1"/>
                </a:solidFill>
              </a:endParaRPr>
            </a:p>
          </p:txBody>
        </p:sp>
        <p:sp>
          <p:nvSpPr>
            <p:cNvPr id="62" name="上下箭头 61"/>
            <p:cNvSpPr/>
            <p:nvPr/>
          </p:nvSpPr>
          <p:spPr>
            <a:xfrm>
              <a:off x="5558"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3" name="上下箭头 62"/>
            <p:cNvSpPr/>
            <p:nvPr/>
          </p:nvSpPr>
          <p:spPr>
            <a:xfrm>
              <a:off x="10676" y="3319"/>
              <a:ext cx="360" cy="91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4" name="上下箭头 63"/>
            <p:cNvSpPr/>
            <p:nvPr/>
          </p:nvSpPr>
          <p:spPr>
            <a:xfrm>
              <a:off x="5570"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5" name="上下箭头 64"/>
            <p:cNvSpPr/>
            <p:nvPr/>
          </p:nvSpPr>
          <p:spPr>
            <a:xfrm>
              <a:off x="10676" y="6409"/>
              <a:ext cx="360" cy="1754"/>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66" name="直接箭头连接符 65"/>
            <p:cNvCxnSpPr>
              <a:stCxn id="64" idx="6"/>
              <a:endCxn id="65" idx="2"/>
            </p:cNvCxnSpPr>
            <p:nvPr/>
          </p:nvCxnSpPr>
          <p:spPr>
            <a:xfrm>
              <a:off x="5840" y="7286"/>
              <a:ext cx="4926" cy="0"/>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412" y="6964"/>
              <a:ext cx="1782" cy="61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tx1"/>
                  </a:solidFill>
                </a:rPr>
                <a:t>JMM</a:t>
              </a:r>
              <a:r>
                <a:rPr lang="zh-CN" altLang="en-US">
                  <a:solidFill>
                    <a:schemeClr val="tx1"/>
                  </a:solidFill>
                </a:rPr>
                <a:t>控制</a:t>
              </a:r>
              <a:endParaRPr lang="zh-CN" altLang="en-US">
                <a:solidFill>
                  <a:schemeClr val="tx1"/>
                </a:solidFill>
              </a:endParaRPr>
            </a:p>
          </p:txBody>
        </p:sp>
      </p:grpSp>
      <p:cxnSp>
        <p:nvCxnSpPr>
          <p:cNvPr id="68" name="直接箭头连接符 67"/>
          <p:cNvCxnSpPr>
            <a:stCxn id="27" idx="3"/>
            <a:endCxn id="52" idx="1"/>
          </p:cNvCxnSpPr>
          <p:nvPr/>
        </p:nvCxnSpPr>
        <p:spPr>
          <a:xfrm>
            <a:off x="5434330" y="2905760"/>
            <a:ext cx="1607820" cy="625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41" idx="3"/>
            <a:endCxn id="58" idx="1"/>
          </p:cNvCxnSpPr>
          <p:nvPr/>
        </p:nvCxnSpPr>
        <p:spPr>
          <a:xfrm>
            <a:off x="5218430" y="5867400"/>
            <a:ext cx="2052955" cy="11811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913255" y="6508115"/>
            <a:ext cx="2047875" cy="368300"/>
          </a:xfrm>
          <a:prstGeom prst="rect">
            <a:avLst/>
          </a:prstGeom>
          <a:noFill/>
        </p:spPr>
        <p:txBody>
          <a:bodyPr wrap="square" rtlCol="0">
            <a:spAutoFit/>
          </a:bodyPr>
          <a:p>
            <a:pPr algn="ctr"/>
            <a:r>
              <a:rPr lang="en-US" altLang="zh-CN"/>
              <a:t>Java</a:t>
            </a:r>
            <a:r>
              <a:rPr lang="zh-CN" altLang="en-US"/>
              <a:t>虚拟机</a:t>
            </a:r>
            <a:endParaRPr lang="zh-CN" altLang="en-US"/>
          </a:p>
        </p:txBody>
      </p:sp>
      <p:sp>
        <p:nvSpPr>
          <p:cNvPr id="70" name="文本框 69"/>
          <p:cNvSpPr txBox="1"/>
          <p:nvPr/>
        </p:nvSpPr>
        <p:spPr>
          <a:xfrm>
            <a:off x="8317230" y="6412230"/>
            <a:ext cx="2047875" cy="368300"/>
          </a:xfrm>
          <a:prstGeom prst="rect">
            <a:avLst/>
          </a:prstGeom>
          <a:noFill/>
        </p:spPr>
        <p:txBody>
          <a:bodyPr wrap="square" rtlCol="0">
            <a:spAutoFit/>
          </a:bodyPr>
          <a:p>
            <a:pPr algn="ctr"/>
            <a:r>
              <a:rPr lang="en-US" altLang="zh-CN"/>
              <a:t>Java</a:t>
            </a:r>
            <a:r>
              <a:rPr lang="zh-CN" altLang="en-US"/>
              <a:t>内存模型</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dirty="0"/>
              <a:t>虚拟机特征</a:t>
            </a:r>
            <a:endParaRPr lang="zh-CN" dirty="0"/>
          </a:p>
        </p:txBody>
      </p:sp>
      <p:sp>
        <p:nvSpPr>
          <p:cNvPr id="3" name="文本框 2"/>
          <p:cNvSpPr txBox="1"/>
          <p:nvPr/>
        </p:nvSpPr>
        <p:spPr>
          <a:xfrm>
            <a:off x="325755" y="1211580"/>
            <a:ext cx="11539855" cy="5354320"/>
          </a:xfrm>
          <a:prstGeom prst="rect">
            <a:avLst/>
          </a:prstGeom>
          <a:noFill/>
        </p:spPr>
        <p:txBody>
          <a:bodyPr wrap="square" rtlCol="0">
            <a:spAutoFit/>
          </a:bodyPr>
          <a:p>
            <a:r>
              <a:rPr lang="zh-CN" altLang="en-US"/>
              <a:t>1. 基于栈架构(Stack-based virtual machine)</a:t>
            </a:r>
            <a:endParaRPr lang="zh-CN" altLang="en-US"/>
          </a:p>
          <a:p>
            <a:r>
              <a:rPr lang="zh-CN" altLang="en-US"/>
              <a:t>不同于Intel x86和ARM等比较流行的计算机处理器都是基于寄存器(register)架构，JVM是基于栈执行的。</a:t>
            </a:r>
            <a:endParaRPr lang="zh-CN" altLang="en-US"/>
          </a:p>
          <a:p>
            <a:endParaRPr lang="zh-CN" altLang="en-US"/>
          </a:p>
          <a:p>
            <a:r>
              <a:rPr lang="zh-CN" altLang="en-US"/>
              <a:t>2. 符号引用(Symbolic reference)</a:t>
            </a:r>
            <a:endParaRPr lang="zh-CN" altLang="en-US"/>
          </a:p>
          <a:p>
            <a:r>
              <a:rPr lang="zh-CN" altLang="en-US"/>
              <a:t>除基本类型外的所有Java类型(类和接口)都是通过符号引用取得关联的，而非显式的基于内存地址的引用。</a:t>
            </a:r>
            <a:endParaRPr lang="zh-CN" altLang="en-US"/>
          </a:p>
          <a:p>
            <a:endParaRPr lang="zh-CN" altLang="en-US"/>
          </a:p>
          <a:p>
            <a:r>
              <a:rPr lang="zh-CN" altLang="en-US"/>
              <a:t>3. 垃圾回收机制(Garbage collection)</a:t>
            </a:r>
            <a:endParaRPr lang="zh-CN" altLang="en-US"/>
          </a:p>
          <a:p>
            <a:r>
              <a:rPr lang="zh-CN" altLang="en-US"/>
              <a:t>类的实例通过用户代码进行显式创建，但却通过垃圾回收机制自动销毁。</a:t>
            </a:r>
            <a:endParaRPr lang="zh-CN" altLang="en-US"/>
          </a:p>
          <a:p>
            <a:endParaRPr lang="zh-CN" altLang="en-US"/>
          </a:p>
          <a:p>
            <a:r>
              <a:rPr lang="zh-CN" altLang="en-US"/>
              <a:t>4. 明确基本类型确保平台无关性(Guarantees platform independence by clearly defining the primitive data type)</a:t>
            </a:r>
            <a:endParaRPr lang="zh-CN" altLang="en-US"/>
          </a:p>
          <a:p>
            <a:r>
              <a:rPr lang="zh-CN" altLang="en-US"/>
              <a:t>像C/C++等传统编程语言对于int类型数据在同平台上会有不同的字节长度。JVM却通过明确的定义基本类型的字节长度来维持代码的平台兼容性，从而做到平台无关。</a:t>
            </a:r>
            <a:endParaRPr lang="zh-CN" altLang="en-US"/>
          </a:p>
          <a:p>
            <a:endParaRPr lang="zh-CN" altLang="en-US"/>
          </a:p>
          <a:p>
            <a:r>
              <a:rPr lang="zh-CN" altLang="en-US"/>
              <a:t>5. 网络字节序(Network byte order)</a:t>
            </a:r>
            <a:endParaRPr lang="zh-CN" altLang="en-US"/>
          </a:p>
          <a:p>
            <a:r>
              <a:rPr lang="zh-CN" altLang="en-US"/>
              <a:t>Java class文件的二进制表示使用的是基于网络的字节序(network byte order)。为了在使用小端(little endian)的Intel x86平台和在使用了大端(big endian)的RISC系列平台之间保持平台无关，必须要定义一个固定的字节序。JVM选择了网络传输协议中使用的网络字节序，即基于大端(big endian)的字节序。</a:t>
            </a:r>
            <a:endParaRPr lang="zh-CN" altLang="en-US"/>
          </a:p>
          <a:p>
            <a:endParaRPr lang="zh-CN" altLang="en-US"/>
          </a:p>
          <a:p>
            <a:r>
              <a:rPr lang="zh-CN" altLang="en-US"/>
              <a:t>https://dzone.com/articles/understanding-jvm-internals</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JMM</a:t>
            </a:r>
            <a:endParaRPr lang="en-US" altLang="zh-CN" dirty="0"/>
          </a:p>
        </p:txBody>
      </p:sp>
      <p:sp>
        <p:nvSpPr>
          <p:cNvPr id="5" name="矩形 4"/>
          <p:cNvSpPr/>
          <p:nvPr/>
        </p:nvSpPr>
        <p:spPr>
          <a:xfrm>
            <a:off x="53340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9" name="矩形 8"/>
          <p:cNvSpPr/>
          <p:nvPr/>
        </p:nvSpPr>
        <p:spPr>
          <a:xfrm>
            <a:off x="67627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1" name="文本框 10"/>
          <p:cNvSpPr txBox="1"/>
          <p:nvPr/>
        </p:nvSpPr>
        <p:spPr>
          <a:xfrm>
            <a:off x="1138555" y="1640205"/>
            <a:ext cx="1314450" cy="368300"/>
          </a:xfrm>
          <a:prstGeom prst="rect">
            <a:avLst/>
          </a:prstGeom>
          <a:noFill/>
        </p:spPr>
        <p:txBody>
          <a:bodyPr wrap="square" rtlCol="0">
            <a:spAutoFit/>
          </a:bodyPr>
          <a:p>
            <a:pPr algn="ctr"/>
            <a:r>
              <a:rPr lang="zh-CN" altLang="en-US"/>
              <a:t>栈</a:t>
            </a:r>
            <a:endParaRPr lang="zh-CN" altLang="en-US"/>
          </a:p>
        </p:txBody>
      </p:sp>
      <p:sp>
        <p:nvSpPr>
          <p:cNvPr id="13" name="矩形 12"/>
          <p:cNvSpPr/>
          <p:nvPr/>
        </p:nvSpPr>
        <p:spPr>
          <a:xfrm>
            <a:off x="89979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6" name="矩形 15"/>
          <p:cNvSpPr/>
          <p:nvPr/>
        </p:nvSpPr>
        <p:spPr>
          <a:xfrm>
            <a:off x="89979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17" name="矩形 16"/>
          <p:cNvSpPr/>
          <p:nvPr/>
        </p:nvSpPr>
        <p:spPr>
          <a:xfrm>
            <a:off x="89979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18" name="文本框 17"/>
          <p:cNvSpPr txBox="1"/>
          <p:nvPr/>
        </p:nvSpPr>
        <p:spPr>
          <a:xfrm>
            <a:off x="89979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19" name="矩形 18"/>
          <p:cNvSpPr/>
          <p:nvPr/>
        </p:nvSpPr>
        <p:spPr>
          <a:xfrm>
            <a:off x="89979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引用类型</a:t>
            </a:r>
            <a:r>
              <a:rPr lang="en-US" altLang="zh-CN" sz="1400">
                <a:solidFill>
                  <a:schemeClr val="tx1"/>
                </a:solidFill>
              </a:rPr>
              <a:t>)</a:t>
            </a:r>
            <a:endParaRPr lang="en-US" altLang="zh-CN" sz="1400">
              <a:solidFill>
                <a:schemeClr val="tx1"/>
              </a:solidFill>
            </a:endParaRPr>
          </a:p>
        </p:txBody>
      </p:sp>
      <p:sp>
        <p:nvSpPr>
          <p:cNvPr id="20" name="矩形 19"/>
          <p:cNvSpPr/>
          <p:nvPr/>
        </p:nvSpPr>
        <p:spPr>
          <a:xfrm>
            <a:off x="89979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1" name="矩形 20"/>
          <p:cNvSpPr/>
          <p:nvPr/>
        </p:nvSpPr>
        <p:spPr>
          <a:xfrm>
            <a:off x="89979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2" name="文本框 21"/>
          <p:cNvSpPr txBox="1"/>
          <p:nvPr/>
        </p:nvSpPr>
        <p:spPr>
          <a:xfrm>
            <a:off x="89979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23" name="矩形 22"/>
          <p:cNvSpPr/>
          <p:nvPr/>
        </p:nvSpPr>
        <p:spPr>
          <a:xfrm>
            <a:off x="3230880" y="1144905"/>
            <a:ext cx="2514600" cy="3952240"/>
          </a:xfrm>
          <a:prstGeom prst="rect">
            <a:avLst/>
          </a:prstGeom>
          <a:solidFill>
            <a:srgbClr val="78C444"/>
          </a:solidFill>
          <a:ln>
            <a:solidFill>
              <a:srgbClr val="78C444"/>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矩形 23"/>
          <p:cNvSpPr/>
          <p:nvPr/>
        </p:nvSpPr>
        <p:spPr>
          <a:xfrm>
            <a:off x="3373755" y="1583055"/>
            <a:ext cx="2238375" cy="3342640"/>
          </a:xfrm>
          <a:prstGeom prst="rect">
            <a:avLst/>
          </a:prstGeom>
          <a:solidFill>
            <a:srgbClr val="47A2F2"/>
          </a:solidFill>
          <a:ln>
            <a:solidFill>
              <a:schemeClr val="bg1"/>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文本框 24"/>
          <p:cNvSpPr txBox="1"/>
          <p:nvPr/>
        </p:nvSpPr>
        <p:spPr>
          <a:xfrm>
            <a:off x="3836035" y="1640205"/>
            <a:ext cx="1314450" cy="368300"/>
          </a:xfrm>
          <a:prstGeom prst="rect">
            <a:avLst/>
          </a:prstGeom>
          <a:noFill/>
        </p:spPr>
        <p:txBody>
          <a:bodyPr wrap="square" rtlCol="0">
            <a:spAutoFit/>
          </a:bodyPr>
          <a:p>
            <a:pPr algn="ctr"/>
            <a:r>
              <a:rPr lang="zh-CN" altLang="en-US"/>
              <a:t>栈</a:t>
            </a:r>
            <a:endParaRPr lang="zh-CN" altLang="en-US"/>
          </a:p>
        </p:txBody>
      </p:sp>
      <p:sp>
        <p:nvSpPr>
          <p:cNvPr id="26" name="矩形 25"/>
          <p:cNvSpPr/>
          <p:nvPr/>
        </p:nvSpPr>
        <p:spPr>
          <a:xfrm>
            <a:off x="3597275" y="2411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var1(</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7" name="矩形 26"/>
          <p:cNvSpPr/>
          <p:nvPr/>
        </p:nvSpPr>
        <p:spPr>
          <a:xfrm>
            <a:off x="3597275" y="2757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var2(</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28" name="矩形 27"/>
          <p:cNvSpPr/>
          <p:nvPr/>
        </p:nvSpPr>
        <p:spPr>
          <a:xfrm>
            <a:off x="3597275" y="3100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29" name="文本框 28"/>
          <p:cNvSpPr txBox="1"/>
          <p:nvPr/>
        </p:nvSpPr>
        <p:spPr>
          <a:xfrm>
            <a:off x="3597275" y="2122805"/>
            <a:ext cx="1742440" cy="306705"/>
          </a:xfrm>
          <a:prstGeom prst="rect">
            <a:avLst/>
          </a:prstGeom>
          <a:noFill/>
        </p:spPr>
        <p:txBody>
          <a:bodyPr wrap="square" rtlCol="0">
            <a:spAutoFit/>
          </a:bodyPr>
          <a:p>
            <a:r>
              <a:rPr lang="zh-CN" altLang="zh-CN" sz="1400"/>
              <a:t>方法</a:t>
            </a:r>
            <a:r>
              <a:rPr lang="en-US" altLang="zh-CN" sz="1400"/>
              <a:t>1</a:t>
            </a:r>
            <a:r>
              <a:rPr lang="zh-CN" altLang="en-US" sz="1400"/>
              <a:t>的栈帧：</a:t>
            </a:r>
            <a:endParaRPr lang="zh-CN" altLang="en-US" sz="1400"/>
          </a:p>
        </p:txBody>
      </p:sp>
      <p:sp>
        <p:nvSpPr>
          <p:cNvPr id="30" name="矩形 29"/>
          <p:cNvSpPr/>
          <p:nvPr/>
        </p:nvSpPr>
        <p:spPr>
          <a:xfrm>
            <a:off x="3597275" y="3808730"/>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var3(</a:t>
            </a:r>
            <a:r>
              <a:rPr lang="zh-CN" altLang="en-US" sz="1400">
                <a:solidFill>
                  <a:schemeClr val="tx1"/>
                </a:solidFill>
              </a:rPr>
              <a:t>引用</a:t>
            </a:r>
            <a:r>
              <a:rPr lang="zh-CN" altLang="zh-CN" sz="1400">
                <a:solidFill>
                  <a:schemeClr val="tx1"/>
                </a:solidFill>
              </a:rPr>
              <a:t>类型</a:t>
            </a:r>
            <a:r>
              <a:rPr lang="en-US" altLang="zh-CN" sz="1400">
                <a:solidFill>
                  <a:schemeClr val="tx1"/>
                </a:solidFill>
              </a:rPr>
              <a:t>)</a:t>
            </a:r>
            <a:endParaRPr lang="en-US" altLang="zh-CN" sz="1400">
              <a:solidFill>
                <a:schemeClr val="tx1"/>
              </a:solidFill>
            </a:endParaRPr>
          </a:p>
        </p:txBody>
      </p:sp>
      <p:sp>
        <p:nvSpPr>
          <p:cNvPr id="31" name="矩形 30"/>
          <p:cNvSpPr/>
          <p:nvPr/>
        </p:nvSpPr>
        <p:spPr>
          <a:xfrm>
            <a:off x="3597275" y="41548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local var4(</a:t>
            </a:r>
            <a:r>
              <a:rPr lang="zh-CN" altLang="zh-CN" sz="1400">
                <a:solidFill>
                  <a:schemeClr val="tx1"/>
                </a:solidFill>
              </a:rPr>
              <a:t>基本类型</a:t>
            </a:r>
            <a:r>
              <a:rPr lang="en-US" altLang="zh-CN" sz="1400">
                <a:solidFill>
                  <a:schemeClr val="tx1"/>
                </a:solidFill>
              </a:rPr>
              <a:t>)</a:t>
            </a:r>
            <a:endParaRPr lang="en-US" altLang="zh-CN" sz="1400">
              <a:solidFill>
                <a:schemeClr val="tx1"/>
              </a:solidFill>
            </a:endParaRPr>
          </a:p>
        </p:txBody>
      </p:sp>
      <p:sp>
        <p:nvSpPr>
          <p:cNvPr id="32" name="矩形 31"/>
          <p:cNvSpPr/>
          <p:nvPr/>
        </p:nvSpPr>
        <p:spPr>
          <a:xfrm>
            <a:off x="3597275" y="4497705"/>
            <a:ext cx="1837055" cy="31432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1400">
                <a:solidFill>
                  <a:schemeClr val="tx1"/>
                </a:solidFill>
              </a:rPr>
              <a:t>...</a:t>
            </a:r>
            <a:endParaRPr lang="en-US" altLang="zh-CN" sz="1400">
              <a:solidFill>
                <a:schemeClr val="tx1"/>
              </a:solidFill>
            </a:endParaRPr>
          </a:p>
        </p:txBody>
      </p:sp>
      <p:sp>
        <p:nvSpPr>
          <p:cNvPr id="33" name="文本框 32"/>
          <p:cNvSpPr txBox="1"/>
          <p:nvPr/>
        </p:nvSpPr>
        <p:spPr>
          <a:xfrm>
            <a:off x="3597275" y="3519805"/>
            <a:ext cx="1742440" cy="306705"/>
          </a:xfrm>
          <a:prstGeom prst="rect">
            <a:avLst/>
          </a:prstGeom>
          <a:noFill/>
        </p:spPr>
        <p:txBody>
          <a:bodyPr wrap="square" rtlCol="0">
            <a:spAutoFit/>
          </a:bodyPr>
          <a:p>
            <a:r>
              <a:rPr lang="zh-CN" altLang="zh-CN" sz="1400"/>
              <a:t>方法</a:t>
            </a:r>
            <a:r>
              <a:rPr lang="en-US" altLang="zh-CN" sz="1400"/>
              <a:t>2</a:t>
            </a:r>
            <a:r>
              <a:rPr lang="zh-CN" altLang="en-US" sz="1400"/>
              <a:t>的栈帧：</a:t>
            </a:r>
            <a:endParaRPr lang="zh-CN" altLang="en-US" sz="1400"/>
          </a:p>
        </p:txBody>
      </p:sp>
      <p:sp>
        <p:nvSpPr>
          <p:cNvPr id="34" name="文本框 33"/>
          <p:cNvSpPr txBox="1"/>
          <p:nvPr/>
        </p:nvSpPr>
        <p:spPr>
          <a:xfrm>
            <a:off x="1213485" y="1163320"/>
            <a:ext cx="1209675" cy="368300"/>
          </a:xfrm>
          <a:prstGeom prst="rect">
            <a:avLst/>
          </a:prstGeom>
          <a:noFill/>
        </p:spPr>
        <p:txBody>
          <a:bodyPr wrap="square" rtlCol="0">
            <a:spAutoFit/>
          </a:bodyPr>
          <a:p>
            <a:pPr algn="ctr"/>
            <a:r>
              <a:rPr lang="zh-CN" altLang="en-US"/>
              <a:t>线程</a:t>
            </a:r>
            <a:r>
              <a:rPr lang="en-US" altLang="zh-CN"/>
              <a:t>A</a:t>
            </a:r>
            <a:endParaRPr lang="en-US" altLang="zh-CN"/>
          </a:p>
        </p:txBody>
      </p:sp>
      <p:sp>
        <p:nvSpPr>
          <p:cNvPr id="35" name="文本框 34"/>
          <p:cNvSpPr txBox="1"/>
          <p:nvPr/>
        </p:nvSpPr>
        <p:spPr>
          <a:xfrm>
            <a:off x="3910965" y="1144905"/>
            <a:ext cx="1209675" cy="368300"/>
          </a:xfrm>
          <a:prstGeom prst="rect">
            <a:avLst/>
          </a:prstGeom>
          <a:noFill/>
        </p:spPr>
        <p:txBody>
          <a:bodyPr wrap="square" rtlCol="0">
            <a:spAutoFit/>
          </a:bodyPr>
          <a:p>
            <a:pPr algn="ctr"/>
            <a:r>
              <a:rPr lang="zh-CN" altLang="en-US"/>
              <a:t>线程</a:t>
            </a:r>
            <a:r>
              <a:rPr lang="en-US" altLang="zh-CN"/>
              <a:t>B</a:t>
            </a:r>
            <a:endParaRPr lang="en-US" altLang="zh-CN"/>
          </a:p>
        </p:txBody>
      </p:sp>
      <p:sp>
        <p:nvSpPr>
          <p:cNvPr id="36" name="矩形 35"/>
          <p:cNvSpPr/>
          <p:nvPr/>
        </p:nvSpPr>
        <p:spPr>
          <a:xfrm>
            <a:off x="552450" y="5309870"/>
            <a:ext cx="5193030" cy="1191260"/>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37" name="圆角矩形 36"/>
          <p:cNvSpPr/>
          <p:nvPr/>
        </p:nvSpPr>
        <p:spPr>
          <a:xfrm>
            <a:off x="89979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object1</a:t>
            </a:r>
            <a:endParaRPr lang="en-US" altLang="zh-CN">
              <a:solidFill>
                <a:schemeClr val="tx1"/>
              </a:solidFill>
            </a:endParaRPr>
          </a:p>
        </p:txBody>
      </p:sp>
      <p:sp>
        <p:nvSpPr>
          <p:cNvPr id="38" name="圆角矩形 37"/>
          <p:cNvSpPr/>
          <p:nvPr/>
        </p:nvSpPr>
        <p:spPr>
          <a:xfrm>
            <a:off x="89979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object5</a:t>
            </a:r>
            <a:endParaRPr lang="en-US" altLang="zh-CN">
              <a:solidFill>
                <a:schemeClr val="tx1"/>
              </a:solidFill>
            </a:endParaRPr>
          </a:p>
        </p:txBody>
      </p:sp>
      <p:sp>
        <p:nvSpPr>
          <p:cNvPr id="39" name="圆角矩形 38"/>
          <p:cNvSpPr/>
          <p:nvPr/>
        </p:nvSpPr>
        <p:spPr>
          <a:xfrm>
            <a:off x="203136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object2</a:t>
            </a:r>
            <a:endParaRPr lang="en-US" altLang="zh-CN">
              <a:solidFill>
                <a:schemeClr val="tx1"/>
              </a:solidFill>
            </a:endParaRPr>
          </a:p>
        </p:txBody>
      </p:sp>
      <p:sp>
        <p:nvSpPr>
          <p:cNvPr id="40" name="圆角矩形 39"/>
          <p:cNvSpPr/>
          <p:nvPr/>
        </p:nvSpPr>
        <p:spPr>
          <a:xfrm>
            <a:off x="316293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object3</a:t>
            </a:r>
            <a:endParaRPr lang="en-US" altLang="zh-CN">
              <a:solidFill>
                <a:schemeClr val="tx1"/>
              </a:solidFill>
            </a:endParaRPr>
          </a:p>
        </p:txBody>
      </p:sp>
      <p:sp>
        <p:nvSpPr>
          <p:cNvPr id="41" name="圆角矩形 40"/>
          <p:cNvSpPr/>
          <p:nvPr/>
        </p:nvSpPr>
        <p:spPr>
          <a:xfrm>
            <a:off x="4294505" y="5724525"/>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object4</a:t>
            </a:r>
            <a:endParaRPr lang="en-US" altLang="zh-CN">
              <a:solidFill>
                <a:schemeClr val="tx1"/>
              </a:solidFill>
            </a:endParaRPr>
          </a:p>
        </p:txBody>
      </p:sp>
      <p:sp>
        <p:nvSpPr>
          <p:cNvPr id="42" name="圆角矩形 41"/>
          <p:cNvSpPr/>
          <p:nvPr/>
        </p:nvSpPr>
        <p:spPr>
          <a:xfrm>
            <a:off x="203136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object6</a:t>
            </a:r>
            <a:endParaRPr lang="en-US" altLang="zh-CN">
              <a:solidFill>
                <a:schemeClr val="tx1"/>
              </a:solidFill>
            </a:endParaRPr>
          </a:p>
        </p:txBody>
      </p:sp>
      <p:sp>
        <p:nvSpPr>
          <p:cNvPr id="43" name="圆角矩形 42"/>
          <p:cNvSpPr/>
          <p:nvPr/>
        </p:nvSpPr>
        <p:spPr>
          <a:xfrm>
            <a:off x="316293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object7</a:t>
            </a:r>
            <a:endParaRPr lang="en-US" altLang="zh-CN">
              <a:solidFill>
                <a:schemeClr val="tx1"/>
              </a:solidFill>
            </a:endParaRPr>
          </a:p>
        </p:txBody>
      </p:sp>
      <p:sp>
        <p:nvSpPr>
          <p:cNvPr id="44" name="圆角矩形 43"/>
          <p:cNvSpPr/>
          <p:nvPr/>
        </p:nvSpPr>
        <p:spPr>
          <a:xfrm>
            <a:off x="4294505" y="6076950"/>
            <a:ext cx="923925" cy="3048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a:solidFill>
                  <a:schemeClr val="tx1"/>
                </a:solidFill>
              </a:rPr>
              <a:t>object8</a:t>
            </a:r>
            <a:endParaRPr lang="en-US" altLang="zh-CN">
              <a:solidFill>
                <a:schemeClr val="tx1"/>
              </a:solidFill>
            </a:endParaRPr>
          </a:p>
        </p:txBody>
      </p:sp>
      <p:sp>
        <p:nvSpPr>
          <p:cNvPr id="45" name="文本框 44"/>
          <p:cNvSpPr txBox="1"/>
          <p:nvPr/>
        </p:nvSpPr>
        <p:spPr>
          <a:xfrm>
            <a:off x="2543810" y="5309870"/>
            <a:ext cx="1209675" cy="368300"/>
          </a:xfrm>
          <a:prstGeom prst="rect">
            <a:avLst/>
          </a:prstGeom>
          <a:noFill/>
        </p:spPr>
        <p:txBody>
          <a:bodyPr wrap="square" rtlCol="0">
            <a:spAutoFit/>
          </a:bodyPr>
          <a:p>
            <a:pPr algn="ctr"/>
            <a:r>
              <a:rPr lang="zh-CN" altLang="en-US"/>
              <a:t>堆</a:t>
            </a:r>
            <a:endParaRPr lang="zh-CN" altLang="en-US"/>
          </a:p>
        </p:txBody>
      </p:sp>
      <p:cxnSp>
        <p:nvCxnSpPr>
          <p:cNvPr id="46" name="直接箭头连接符 45"/>
          <p:cNvCxnSpPr>
            <a:stCxn id="19" idx="2"/>
            <a:endCxn id="40" idx="0"/>
          </p:cNvCxnSpPr>
          <p:nvPr/>
        </p:nvCxnSpPr>
        <p:spPr>
          <a:xfrm>
            <a:off x="1818640" y="4113530"/>
            <a:ext cx="180657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 idx="2"/>
          </p:cNvCxnSpPr>
          <p:nvPr/>
        </p:nvCxnSpPr>
        <p:spPr>
          <a:xfrm flipH="1">
            <a:off x="3625215" y="4113530"/>
            <a:ext cx="890905" cy="160147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570980" y="1144905"/>
            <a:ext cx="4770120" cy="5356225"/>
            <a:chOff x="4543" y="2207"/>
            <a:chExt cx="7512" cy="8435"/>
          </a:xfrm>
        </p:grpSpPr>
        <p:sp>
          <p:nvSpPr>
            <p:cNvPr id="6" name="矩形 5"/>
            <p:cNvSpPr/>
            <p:nvPr/>
          </p:nvSpPr>
          <p:spPr>
            <a:xfrm>
              <a:off x="4543" y="2236"/>
              <a:ext cx="3402" cy="1742"/>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en-US"/>
                <a:t>CPU</a:t>
              </a:r>
              <a:endParaRPr lang="en-US"/>
            </a:p>
          </p:txBody>
        </p:sp>
        <p:sp>
          <p:nvSpPr>
            <p:cNvPr id="7" name="矩形 6"/>
            <p:cNvSpPr/>
            <p:nvPr/>
          </p:nvSpPr>
          <p:spPr>
            <a:xfrm>
              <a:off x="8653" y="2207"/>
              <a:ext cx="3402" cy="1772"/>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pPr algn="ctr"/>
              <a:r>
                <a:rPr lang="en-US" altLang="zh-CN"/>
                <a:t>CPU</a:t>
              </a:r>
              <a:endParaRPr lang="en-US" altLang="zh-CN"/>
            </a:p>
          </p:txBody>
        </p:sp>
        <p:sp>
          <p:nvSpPr>
            <p:cNvPr id="12" name="矩形 11"/>
            <p:cNvSpPr/>
            <p:nvPr/>
          </p:nvSpPr>
          <p:spPr>
            <a:xfrm>
              <a:off x="4557" y="5959"/>
              <a:ext cx="3404" cy="81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zh-CN"/>
                <a:t>缓存</a:t>
              </a:r>
              <a:endParaRPr lang="zh-CN" altLang="zh-CN"/>
            </a:p>
          </p:txBody>
        </p:sp>
        <p:sp>
          <p:nvSpPr>
            <p:cNvPr id="50" name="矩形 49"/>
            <p:cNvSpPr/>
            <p:nvPr/>
          </p:nvSpPr>
          <p:spPr>
            <a:xfrm>
              <a:off x="4557" y="8766"/>
              <a:ext cx="7498" cy="1876"/>
            </a:xfrm>
            <a:prstGeom prst="rect">
              <a:avLst/>
            </a:prstGeom>
            <a:solidFill>
              <a:srgbClr val="47A2F2"/>
            </a:solidFill>
            <a:ln>
              <a:solidFill>
                <a:srgbClr val="47A2F2"/>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54" name="文本框 53"/>
            <p:cNvSpPr txBox="1"/>
            <p:nvPr/>
          </p:nvSpPr>
          <p:spPr>
            <a:xfrm>
              <a:off x="7181" y="9394"/>
              <a:ext cx="2250" cy="580"/>
            </a:xfrm>
            <a:prstGeom prst="rect">
              <a:avLst/>
            </a:prstGeom>
            <a:noFill/>
          </p:spPr>
          <p:txBody>
            <a:bodyPr wrap="square" rtlCol="0">
              <a:spAutoFit/>
            </a:bodyPr>
            <a:p>
              <a:pPr algn="ctr"/>
              <a:r>
                <a:rPr lang="zh-CN" altLang="en-US">
                  <a:solidFill>
                    <a:schemeClr val="bg1"/>
                  </a:solidFill>
                </a:rPr>
                <a:t>主内存</a:t>
              </a:r>
              <a:r>
                <a:rPr lang="en-US" altLang="zh-CN">
                  <a:solidFill>
                    <a:schemeClr val="bg1"/>
                  </a:solidFill>
                </a:rPr>
                <a:t>(RAM)</a:t>
              </a:r>
              <a:endParaRPr lang="en-US" altLang="zh-CN">
                <a:solidFill>
                  <a:schemeClr val="bg1"/>
                </a:solidFill>
              </a:endParaRPr>
            </a:p>
          </p:txBody>
        </p:sp>
      </p:grpSp>
      <p:sp>
        <p:nvSpPr>
          <p:cNvPr id="61" name="矩形 60"/>
          <p:cNvSpPr/>
          <p:nvPr/>
        </p:nvSpPr>
        <p:spPr>
          <a:xfrm>
            <a:off x="9192895" y="3519805"/>
            <a:ext cx="216090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zh-CN"/>
              <a:t>缓存</a:t>
            </a:r>
            <a:endParaRPr lang="zh-CN" altLang="zh-CN"/>
          </a:p>
        </p:txBody>
      </p:sp>
      <p:sp>
        <p:nvSpPr>
          <p:cNvPr id="62" name="矩形 61"/>
          <p:cNvSpPr/>
          <p:nvPr/>
        </p:nvSpPr>
        <p:spPr>
          <a:xfrm>
            <a:off x="6891020" y="1640205"/>
            <a:ext cx="151955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en-US"/>
              <a:t>寄存器</a:t>
            </a:r>
            <a:endParaRPr lang="zh-CN" altLang="en-US"/>
          </a:p>
        </p:txBody>
      </p:sp>
      <p:sp>
        <p:nvSpPr>
          <p:cNvPr id="63" name="矩形 62"/>
          <p:cNvSpPr/>
          <p:nvPr/>
        </p:nvSpPr>
        <p:spPr>
          <a:xfrm>
            <a:off x="9501505" y="1640205"/>
            <a:ext cx="1519555" cy="514350"/>
          </a:xfrm>
          <a:prstGeom prst="rect">
            <a:avLst/>
          </a:prstGeom>
          <a:solidFill>
            <a:srgbClr val="7AC344"/>
          </a:solidFill>
          <a:ln>
            <a:solidFill>
              <a:srgbClr val="7AC344"/>
            </a:solidFill>
          </a:ln>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a:t>CPU</a:t>
            </a:r>
            <a:r>
              <a:rPr lang="zh-CN" altLang="en-US"/>
              <a:t>寄存器</a:t>
            </a:r>
            <a:endParaRPr lang="zh-CN" altLang="en-US"/>
          </a:p>
        </p:txBody>
      </p:sp>
      <p:sp>
        <p:nvSpPr>
          <p:cNvPr id="64" name="上下箭头 63"/>
          <p:cNvSpPr/>
          <p:nvPr/>
        </p:nvSpPr>
        <p:spPr>
          <a:xfrm>
            <a:off x="7489190" y="4041775"/>
            <a:ext cx="323850" cy="126809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5" name="上下箭头 64"/>
          <p:cNvSpPr/>
          <p:nvPr/>
        </p:nvSpPr>
        <p:spPr>
          <a:xfrm>
            <a:off x="10098405" y="4034155"/>
            <a:ext cx="323850" cy="1276350"/>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6" name="上下箭头 65"/>
          <p:cNvSpPr/>
          <p:nvPr/>
        </p:nvSpPr>
        <p:spPr>
          <a:xfrm>
            <a:off x="7489190" y="2270760"/>
            <a:ext cx="323850" cy="124904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7" name="上下箭头 66"/>
          <p:cNvSpPr/>
          <p:nvPr/>
        </p:nvSpPr>
        <p:spPr>
          <a:xfrm>
            <a:off x="10099675" y="2270760"/>
            <a:ext cx="323850" cy="1249045"/>
          </a:xfrm>
          <a:prstGeom prst="up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cxnSp>
        <p:nvCxnSpPr>
          <p:cNvPr id="68" name="直接箭头连接符 67"/>
          <p:cNvCxnSpPr>
            <a:stCxn id="26" idx="3"/>
            <a:endCxn id="62" idx="1"/>
          </p:cNvCxnSpPr>
          <p:nvPr/>
        </p:nvCxnSpPr>
        <p:spPr>
          <a:xfrm flipV="1">
            <a:off x="5434330" y="1887855"/>
            <a:ext cx="1456690" cy="6718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6" idx="3"/>
            <a:endCxn id="12" idx="1"/>
          </p:cNvCxnSpPr>
          <p:nvPr/>
        </p:nvCxnSpPr>
        <p:spPr>
          <a:xfrm>
            <a:off x="5434330" y="2559685"/>
            <a:ext cx="1145540" cy="12153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6" idx="3"/>
            <a:endCxn id="50" idx="1"/>
          </p:cNvCxnSpPr>
          <p:nvPr/>
        </p:nvCxnSpPr>
        <p:spPr>
          <a:xfrm>
            <a:off x="5434330" y="2559685"/>
            <a:ext cx="1145540" cy="33362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41" idx="3"/>
            <a:endCxn id="62" idx="1"/>
          </p:cNvCxnSpPr>
          <p:nvPr/>
        </p:nvCxnSpPr>
        <p:spPr>
          <a:xfrm flipV="1">
            <a:off x="5218430" y="1887855"/>
            <a:ext cx="1672590" cy="39795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1" idx="3"/>
            <a:endCxn id="12" idx="1"/>
          </p:cNvCxnSpPr>
          <p:nvPr/>
        </p:nvCxnSpPr>
        <p:spPr>
          <a:xfrm flipV="1">
            <a:off x="5218430" y="3775075"/>
            <a:ext cx="1361440" cy="20923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1" idx="3"/>
            <a:endCxn id="50" idx="1"/>
          </p:cNvCxnSpPr>
          <p:nvPr/>
        </p:nvCxnSpPr>
        <p:spPr>
          <a:xfrm>
            <a:off x="5218430" y="5867400"/>
            <a:ext cx="1361440" cy="285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913255" y="6517640"/>
            <a:ext cx="2047875" cy="368300"/>
          </a:xfrm>
          <a:prstGeom prst="rect">
            <a:avLst/>
          </a:prstGeom>
          <a:noFill/>
        </p:spPr>
        <p:txBody>
          <a:bodyPr wrap="square" rtlCol="0">
            <a:spAutoFit/>
          </a:bodyPr>
          <a:p>
            <a:pPr algn="ctr"/>
            <a:r>
              <a:rPr lang="en-US" altLang="zh-CN"/>
              <a:t>Java</a:t>
            </a:r>
            <a:r>
              <a:rPr lang="zh-CN" altLang="en-US"/>
              <a:t>虚拟机</a:t>
            </a:r>
            <a:endParaRPr lang="zh-CN" altLang="en-US"/>
          </a:p>
        </p:txBody>
      </p:sp>
      <p:sp>
        <p:nvSpPr>
          <p:cNvPr id="75" name="文本框 74"/>
          <p:cNvSpPr txBox="1"/>
          <p:nvPr/>
        </p:nvSpPr>
        <p:spPr>
          <a:xfrm>
            <a:off x="7936865" y="6517640"/>
            <a:ext cx="2047875" cy="368300"/>
          </a:xfrm>
          <a:prstGeom prst="rect">
            <a:avLst/>
          </a:prstGeom>
          <a:noFill/>
        </p:spPr>
        <p:txBody>
          <a:bodyPr wrap="square" rtlCol="0">
            <a:spAutoFit/>
          </a:bodyPr>
          <a:p>
            <a:pPr algn="ctr"/>
            <a:r>
              <a:rPr lang="zh-CN" altLang="en-US"/>
              <a:t>物理计算机</a:t>
            </a: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sz="3600" b="1">
                <a:solidFill>
                  <a:srgbClr val="FF0000"/>
                </a:solidFill>
              </a:rPr>
              <a:t>7.  垃圾收集机制</a:t>
            </a:r>
            <a:r>
              <a:rPr lang="en-US" sz="3600" b="1">
                <a:solidFill>
                  <a:srgbClr val="FF0000"/>
                </a:solidFill>
              </a:rPr>
              <a:t>(GC)</a:t>
            </a:r>
            <a:endParaRPr sz="3600" b="1">
              <a:solidFill>
                <a:srgbClr val="FF0000"/>
              </a:solidFill>
            </a:endParaRPr>
          </a:p>
          <a:p>
            <a:r>
              <a:rPr sz="3200"/>
              <a:t>8.  sychronized</a:t>
            </a:r>
            <a:r>
              <a:rPr lang="zh-CN" sz="3200"/>
              <a:t>和</a:t>
            </a:r>
            <a:r>
              <a:rPr sz="3200"/>
              <a:t>volatile</a:t>
            </a:r>
            <a:r>
              <a:rPr lang="zh-CN" sz="3200"/>
              <a:t>关键字</a:t>
            </a:r>
            <a:r>
              <a:rPr sz="3200"/>
              <a:t>实现</a:t>
            </a:r>
            <a:endParaRPr sz="3200"/>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GC-G1</a:t>
            </a:r>
            <a:endParaRPr lang="en-US" altLang="zh-CN" dirty="0"/>
          </a:p>
        </p:txBody>
      </p:sp>
      <p:pic>
        <p:nvPicPr>
          <p:cNvPr id="4" name="图片 3"/>
          <p:cNvPicPr>
            <a:picLocks noChangeAspect="1"/>
          </p:cNvPicPr>
          <p:nvPr/>
        </p:nvPicPr>
        <p:blipFill>
          <a:blip r:embed="rId1"/>
          <a:stretch>
            <a:fillRect/>
          </a:stretch>
        </p:blipFill>
        <p:spPr>
          <a:xfrm>
            <a:off x="1014095" y="1085850"/>
            <a:ext cx="9762556" cy="57600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GC-G1</a:t>
            </a:r>
            <a:endParaRPr lang="en-US" altLang="zh-CN" dirty="0"/>
          </a:p>
        </p:txBody>
      </p:sp>
      <p:pic>
        <p:nvPicPr>
          <p:cNvPr id="3" name="图片 2"/>
          <p:cNvPicPr>
            <a:picLocks noChangeAspect="1"/>
          </p:cNvPicPr>
          <p:nvPr/>
        </p:nvPicPr>
        <p:blipFill>
          <a:blip r:embed="rId1"/>
          <a:stretch>
            <a:fillRect/>
          </a:stretch>
        </p:blipFill>
        <p:spPr>
          <a:xfrm>
            <a:off x="2095500" y="1023620"/>
            <a:ext cx="7716746" cy="57600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139055"/>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600" b="1">
                <a:solidFill>
                  <a:srgbClr val="FF0000"/>
                </a:solidFill>
              </a:rPr>
              <a:t>7</a:t>
            </a:r>
            <a:r>
              <a:rPr sz="3600" b="1">
                <a:solidFill>
                  <a:srgbClr val="FF0000"/>
                </a:solidFill>
              </a:rPr>
              <a:t>.  sychronized</a:t>
            </a:r>
            <a:r>
              <a:rPr lang="zh-CN" sz="3600" b="1">
                <a:solidFill>
                  <a:srgbClr val="FF0000"/>
                </a:solidFill>
              </a:rPr>
              <a:t>和</a:t>
            </a:r>
            <a:r>
              <a:rPr sz="3600" b="1">
                <a:solidFill>
                  <a:srgbClr val="FF0000"/>
                </a:solidFill>
              </a:rPr>
              <a:t>volatile</a:t>
            </a:r>
            <a:r>
              <a:rPr lang="zh-CN" sz="3600" b="1">
                <a:solidFill>
                  <a:srgbClr val="FF0000"/>
                </a:solidFill>
              </a:rPr>
              <a:t>关键字</a:t>
            </a:r>
            <a:r>
              <a:rPr sz="3600" b="1">
                <a:solidFill>
                  <a:srgbClr val="FF0000"/>
                </a:solidFill>
              </a:rPr>
              <a:t>实现</a:t>
            </a:r>
            <a:endParaRPr sz="3600" b="1">
              <a:solidFill>
                <a:srgbClr val="FF0000"/>
              </a:solidFill>
            </a:endParaRPr>
          </a:p>
          <a:p>
            <a:r>
              <a:rPr lang="en-US" sz="3600">
                <a:sym typeface="+mn-ea"/>
              </a:rPr>
              <a:t>8</a:t>
            </a:r>
            <a:r>
              <a:rPr sz="3600">
                <a:sym typeface="+mn-ea"/>
              </a:rPr>
              <a:t>.  垃圾收集机制</a:t>
            </a:r>
            <a:r>
              <a:rPr lang="en-US" sz="3600">
                <a:sym typeface="+mn-ea"/>
              </a:rPr>
              <a:t>(GC)</a:t>
            </a:r>
            <a:endParaRPr sz="3600" b="1">
              <a:solidFill>
                <a:srgbClr val="FF0000"/>
              </a:solidFill>
            </a:endParaRPr>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JVM-Synchronized</a:t>
            </a:r>
            <a:endParaRPr lang="en-US" altLang="zh-CN" dirty="0"/>
          </a:p>
        </p:txBody>
      </p:sp>
      <p:pic>
        <p:nvPicPr>
          <p:cNvPr id="3" name="图片 2"/>
          <p:cNvPicPr>
            <a:picLocks noChangeAspect="1"/>
          </p:cNvPicPr>
          <p:nvPr/>
        </p:nvPicPr>
        <p:blipFill>
          <a:blip r:embed="rId1"/>
          <a:stretch>
            <a:fillRect/>
          </a:stretch>
        </p:blipFill>
        <p:spPr>
          <a:xfrm>
            <a:off x="3175" y="1135380"/>
            <a:ext cx="12168000" cy="568595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600" b="1">
                <a:solidFill>
                  <a:srgbClr val="FF0000"/>
                </a:solidFill>
                <a:sym typeface="+mn-ea"/>
              </a:rPr>
              <a:t>8</a:t>
            </a:r>
            <a:r>
              <a:rPr sz="3600" b="1">
                <a:solidFill>
                  <a:srgbClr val="FF0000"/>
                </a:solidFill>
                <a:sym typeface="+mn-ea"/>
              </a:rPr>
              <a:t>.  垃圾收集机制</a:t>
            </a:r>
            <a:r>
              <a:rPr lang="en-US" sz="3600" b="1">
                <a:solidFill>
                  <a:srgbClr val="FF0000"/>
                </a:solidFill>
                <a:sym typeface="+mn-ea"/>
              </a:rPr>
              <a:t>(GC)</a:t>
            </a:r>
            <a:endParaRPr sz="3600" b="1">
              <a:solidFill>
                <a:srgbClr val="FF0000"/>
              </a:solidFill>
            </a:endParaRPr>
          </a:p>
          <a:p>
            <a:r>
              <a:rPr sz="3200"/>
              <a:t>9.  </a:t>
            </a:r>
            <a:r>
              <a:rPr lang="zh-CN" sz="3200"/>
              <a:t>常见</a:t>
            </a:r>
            <a:r>
              <a:rPr sz="3200"/>
              <a:t>配置参数说明</a:t>
            </a:r>
            <a:endParaRPr sz="3200"/>
          </a:p>
          <a:p>
            <a:r>
              <a:rPr sz="3200"/>
              <a:t>10. 工具调优及查看运行状态</a:t>
            </a:r>
            <a:endParaRPr sz="32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GC</a:t>
            </a:r>
            <a:endParaRPr lang="en-US" altLang="zh-CN" dirty="0"/>
          </a:p>
        </p:txBody>
      </p:sp>
      <p:sp>
        <p:nvSpPr>
          <p:cNvPr id="5" name="文本框 4"/>
          <p:cNvSpPr txBox="1"/>
          <p:nvPr/>
        </p:nvSpPr>
        <p:spPr>
          <a:xfrm>
            <a:off x="7575550" y="1851660"/>
            <a:ext cx="4437380" cy="3692525"/>
          </a:xfrm>
          <a:prstGeom prst="rect">
            <a:avLst/>
          </a:prstGeom>
          <a:noFill/>
        </p:spPr>
        <p:txBody>
          <a:bodyPr wrap="square" rtlCol="0">
            <a:spAutoFit/>
          </a:bodyPr>
          <a:p>
            <a:r>
              <a:rPr lang="zh-CN" altLang="en-US"/>
              <a:t>jdk1.7 默认垃圾收集器Parallel Scavenge（新生代）+Serial Old（老年代）</a:t>
            </a:r>
            <a:endParaRPr lang="zh-CN" altLang="en-US"/>
          </a:p>
          <a:p>
            <a:endParaRPr lang="zh-CN" altLang="en-US"/>
          </a:p>
          <a:p>
            <a:r>
              <a:rPr lang="zh-CN" altLang="en-US"/>
              <a:t>jdk1.8 默认垃圾收集器Parallel Scavenge（新生代）+Serial Old（老年代）</a:t>
            </a:r>
            <a:endParaRPr lang="zh-CN" altLang="en-US"/>
          </a:p>
          <a:p>
            <a:endParaRPr lang="zh-CN" altLang="en-US"/>
          </a:p>
          <a:p>
            <a:r>
              <a:rPr lang="zh-CN" altLang="en-US"/>
              <a:t>jdk1.9 默认垃圾收集器G1</a:t>
            </a:r>
            <a:endParaRPr lang="zh-CN" altLang="en-US"/>
          </a:p>
          <a:p>
            <a:endParaRPr lang="zh-CN" altLang="en-US"/>
          </a:p>
          <a:p>
            <a:r>
              <a:rPr lang="zh-CN" altLang="en-US"/>
              <a:t>jdk10 默认垃圾收集器G1</a:t>
            </a:r>
            <a:endParaRPr lang="zh-CN" altLang="en-US"/>
          </a:p>
          <a:p>
            <a:endParaRPr lang="zh-CN" altLang="en-US"/>
          </a:p>
          <a:p>
            <a:r>
              <a:rPr lang="zh-CN" altLang="en-US"/>
              <a:t>UseParNewGC java8 已废弃</a:t>
            </a:r>
            <a:endParaRPr lang="zh-CN" altLang="en-US"/>
          </a:p>
          <a:p>
            <a:endParaRPr lang="zh-CN" altLang="en-US"/>
          </a:p>
          <a:p>
            <a:r>
              <a:rPr lang="zh-CN" altLang="en-US"/>
              <a:t>UseConcMarkSweepGC java9已废弃</a:t>
            </a:r>
            <a:endParaRPr lang="zh-CN" altLang="en-US"/>
          </a:p>
        </p:txBody>
      </p:sp>
      <p:pic>
        <p:nvPicPr>
          <p:cNvPr id="3" name="图片 2"/>
          <p:cNvPicPr>
            <a:picLocks noChangeAspect="1"/>
          </p:cNvPicPr>
          <p:nvPr/>
        </p:nvPicPr>
        <p:blipFill>
          <a:blip r:embed="rId1"/>
          <a:stretch>
            <a:fillRect/>
          </a:stretch>
        </p:blipFill>
        <p:spPr>
          <a:xfrm>
            <a:off x="179705" y="1537970"/>
            <a:ext cx="7179813" cy="43200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串行收集器</a:t>
            </a:r>
            <a:endParaRPr lang="en-US" altLang="zh-CN" dirty="0"/>
          </a:p>
        </p:txBody>
      </p:sp>
      <p:pic>
        <p:nvPicPr>
          <p:cNvPr id="3" name="图片 2"/>
          <p:cNvPicPr>
            <a:picLocks noChangeAspect="1"/>
          </p:cNvPicPr>
          <p:nvPr/>
        </p:nvPicPr>
        <p:blipFill>
          <a:blip r:embed="rId1"/>
          <a:stretch>
            <a:fillRect/>
          </a:stretch>
        </p:blipFill>
        <p:spPr>
          <a:xfrm>
            <a:off x="3215005" y="1649095"/>
            <a:ext cx="5543550" cy="1562100"/>
          </a:xfrm>
          <a:prstGeom prst="rect">
            <a:avLst/>
          </a:prstGeom>
        </p:spPr>
      </p:pic>
      <p:sp>
        <p:nvSpPr>
          <p:cNvPr id="6" name="文本框 5"/>
          <p:cNvSpPr txBox="1"/>
          <p:nvPr/>
        </p:nvSpPr>
        <p:spPr>
          <a:xfrm>
            <a:off x="1067435" y="3691255"/>
            <a:ext cx="9492615" cy="2306955"/>
          </a:xfrm>
          <a:prstGeom prst="rect">
            <a:avLst/>
          </a:prstGeom>
          <a:noFill/>
        </p:spPr>
        <p:txBody>
          <a:bodyPr wrap="square" rtlCol="0">
            <a:spAutoFit/>
          </a:bodyPr>
          <a:p>
            <a:r>
              <a:rPr lang="zh-CN" altLang="en-US"/>
              <a:t>开启选项：-XX:+SerialGC</a:t>
            </a:r>
            <a:endParaRPr lang="zh-CN" altLang="en-US"/>
          </a:p>
          <a:p>
            <a:endParaRPr lang="zh-CN" altLang="en-US"/>
          </a:p>
          <a:p>
            <a:r>
              <a:rPr lang="zh-CN" altLang="en-US"/>
              <a:t>Serial + Serial Old</a:t>
            </a:r>
            <a:endParaRPr lang="zh-CN" altLang="en-US"/>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en-US"/>
          </a:p>
          <a:p>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并行收集器</a:t>
            </a:r>
            <a:endParaRPr lang="en-US" altLang="zh-CN" dirty="0"/>
          </a:p>
        </p:txBody>
      </p:sp>
      <p:sp>
        <p:nvSpPr>
          <p:cNvPr id="6" name="文本框 5"/>
          <p:cNvSpPr txBox="1"/>
          <p:nvPr/>
        </p:nvSpPr>
        <p:spPr>
          <a:xfrm>
            <a:off x="993775" y="3453765"/>
            <a:ext cx="9492615" cy="3138170"/>
          </a:xfrm>
          <a:prstGeom prst="rect">
            <a:avLst/>
          </a:prstGeom>
          <a:noFill/>
        </p:spPr>
        <p:txBody>
          <a:bodyPr wrap="square" rtlCol="0">
            <a:spAutoFit/>
          </a:bodyPr>
          <a:p>
            <a:r>
              <a:rPr lang="zh-CN" altLang="en-US"/>
              <a:t>开启选项：-XX:+UseParallelGC</a:t>
            </a:r>
            <a:endParaRPr lang="zh-CN" altLang="en-US"/>
          </a:p>
          <a:p>
            <a:endParaRPr lang="zh-CN" altLang="en-US"/>
          </a:p>
          <a:p>
            <a:r>
              <a:rPr lang="zh-CN" altLang="en-US"/>
              <a:t>Parallel Scavenge + Serial Old</a:t>
            </a:r>
            <a:endParaRPr lang="zh-CN" altLang="en-US"/>
          </a:p>
          <a:p>
            <a:endParaRPr lang="zh-CN" altLang="en-US"/>
          </a:p>
          <a:p>
            <a:r>
              <a:rPr lang="zh-CN" altLang="en-US">
                <a:sym typeface="+mn-ea"/>
              </a:rPr>
              <a:t>开启选项：-XX:+UseParallelOldGC</a:t>
            </a:r>
            <a:endParaRPr lang="zh-CN" altLang="en-US">
              <a:sym typeface="+mn-ea"/>
            </a:endParaRPr>
          </a:p>
          <a:p>
            <a:endParaRPr lang="zh-CN" altLang="en-US"/>
          </a:p>
          <a:p>
            <a:r>
              <a:rPr lang="zh-CN" altLang="en-US"/>
              <a:t>Parallel Scavenge + Parallel Old</a:t>
            </a:r>
            <a:endParaRPr lang="zh-CN" altLang="en-US"/>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zh-CN" altLang="en-US"/>
          </a:p>
        </p:txBody>
      </p:sp>
      <p:pic>
        <p:nvPicPr>
          <p:cNvPr id="4" name="图片 3"/>
          <p:cNvPicPr>
            <a:picLocks noChangeAspect="1"/>
          </p:cNvPicPr>
          <p:nvPr/>
        </p:nvPicPr>
        <p:blipFill>
          <a:blip r:embed="rId1"/>
          <a:stretch>
            <a:fillRect/>
          </a:stretch>
        </p:blipFill>
        <p:spPr>
          <a:xfrm>
            <a:off x="2967990" y="1629410"/>
            <a:ext cx="5543550" cy="15621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Java</a:t>
            </a:r>
            <a:r>
              <a:rPr lang="zh-CN" altLang="en-US" dirty="0"/>
              <a:t>虚拟机架构</a:t>
            </a:r>
            <a:endParaRPr lang="zh-CN" altLang="en-US" dirty="0"/>
          </a:p>
        </p:txBody>
      </p:sp>
      <p:pic>
        <p:nvPicPr>
          <p:cNvPr id="13" name="图片 12"/>
          <p:cNvPicPr>
            <a:picLocks noChangeAspect="1"/>
          </p:cNvPicPr>
          <p:nvPr/>
        </p:nvPicPr>
        <p:blipFill>
          <a:blip r:embed="rId1"/>
          <a:stretch>
            <a:fillRect/>
          </a:stretch>
        </p:blipFill>
        <p:spPr>
          <a:xfrm>
            <a:off x="1462405" y="1211580"/>
            <a:ext cx="9151810" cy="5083200"/>
          </a:xfrm>
          <a:prstGeom prst="rect">
            <a:avLst/>
          </a:prstGeom>
        </p:spPr>
      </p:pic>
      <p:sp>
        <p:nvSpPr>
          <p:cNvPr id="14" name="文本框 13"/>
          <p:cNvSpPr txBox="1"/>
          <p:nvPr/>
        </p:nvSpPr>
        <p:spPr>
          <a:xfrm>
            <a:off x="1384935" y="6346190"/>
            <a:ext cx="9229090" cy="368300"/>
          </a:xfrm>
          <a:prstGeom prst="rect">
            <a:avLst/>
          </a:prstGeom>
          <a:noFill/>
        </p:spPr>
        <p:txBody>
          <a:bodyPr wrap="square" rtlCol="0">
            <a:spAutoFit/>
          </a:bodyPr>
          <a:p>
            <a:r>
              <a:rPr lang="zh-CN" altLang="en-US"/>
              <a:t>https://www.oracle.com/webfolder/technetwork/tutorials/obe/java/gc01/index.html</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并发标记清除收集器</a:t>
            </a:r>
            <a:endParaRPr lang="en-US" altLang="zh-CN" dirty="0"/>
          </a:p>
        </p:txBody>
      </p:sp>
      <p:sp>
        <p:nvSpPr>
          <p:cNvPr id="6" name="文本框 5"/>
          <p:cNvSpPr txBox="1"/>
          <p:nvPr/>
        </p:nvSpPr>
        <p:spPr>
          <a:xfrm>
            <a:off x="1067435" y="3691255"/>
            <a:ext cx="9492615" cy="2306955"/>
          </a:xfrm>
          <a:prstGeom prst="rect">
            <a:avLst/>
          </a:prstGeom>
          <a:noFill/>
        </p:spPr>
        <p:txBody>
          <a:bodyPr wrap="square" rtlCol="0">
            <a:spAutoFit/>
          </a:bodyPr>
          <a:p>
            <a:r>
              <a:rPr lang="zh-CN" altLang="en-US"/>
              <a:t>开启选项：-XX:+UseConcMarkSweepGC</a:t>
            </a:r>
            <a:endParaRPr lang="zh-CN" altLang="en-US"/>
          </a:p>
          <a:p>
            <a:endParaRPr lang="zh-CN" altLang="en-US"/>
          </a:p>
          <a:p>
            <a:r>
              <a:rPr lang="zh-CN" altLang="en-US"/>
              <a:t>ParNew + CMS + Serial Old</a:t>
            </a:r>
            <a:r>
              <a:rPr lang="en-US" altLang="zh-CN"/>
              <a:t>(</a:t>
            </a:r>
            <a:r>
              <a:rPr lang="zh-CN" altLang="zh-CN"/>
              <a:t>不一定有，看情况</a:t>
            </a:r>
            <a:r>
              <a:rPr lang="en-US" altLang="zh-CN"/>
              <a:t>)</a:t>
            </a:r>
            <a:endParaRPr lang="en-US" altLang="zh-CN"/>
          </a:p>
          <a:p>
            <a:endParaRPr lang="zh-CN" altLang="en-US"/>
          </a:p>
          <a:p>
            <a:r>
              <a:rPr lang="zh-CN" altLang="en-US">
                <a:sym typeface="+mn-ea"/>
              </a:rPr>
              <a:t>有</a:t>
            </a:r>
            <a:r>
              <a:rPr lang="en-US" altLang="zh-CN">
                <a:sym typeface="+mn-ea"/>
              </a:rPr>
              <a:t>2</a:t>
            </a:r>
            <a:r>
              <a:rPr lang="zh-CN" altLang="en-US">
                <a:sym typeface="+mn-ea"/>
              </a:rPr>
              <a:t>种类型的</a:t>
            </a:r>
            <a:r>
              <a:rPr lang="en-US" altLang="zh-CN">
                <a:sym typeface="+mn-ea"/>
              </a:rPr>
              <a:t>gc</a:t>
            </a:r>
            <a:endParaRPr lang="zh-CN" altLang="en-US"/>
          </a:p>
          <a:p>
            <a:r>
              <a:rPr>
                <a:sym typeface="+mn-ea"/>
              </a:rPr>
              <a:t>young gc</a:t>
            </a:r>
            <a:r>
              <a:rPr lang="en-US" altLang="zh-CN">
                <a:sym typeface="+mn-ea"/>
              </a:rPr>
              <a:t>(minor gc)</a:t>
            </a:r>
            <a:endParaRPr>
              <a:sym typeface="+mn-ea"/>
            </a:endParaRPr>
          </a:p>
          <a:p>
            <a:r>
              <a:rPr lang="en-US">
                <a:sym typeface="+mn-ea"/>
              </a:rPr>
              <a:t>full gc</a:t>
            </a:r>
            <a:endParaRPr lang="zh-CN" altLang="en-US"/>
          </a:p>
          <a:p>
            <a:endParaRPr lang="zh-CN" altLang="en-US"/>
          </a:p>
        </p:txBody>
      </p:sp>
      <p:pic>
        <p:nvPicPr>
          <p:cNvPr id="3" name="图片 2"/>
          <p:cNvPicPr>
            <a:picLocks noChangeAspect="1"/>
          </p:cNvPicPr>
          <p:nvPr/>
        </p:nvPicPr>
        <p:blipFill>
          <a:blip r:embed="rId1"/>
          <a:stretch>
            <a:fillRect/>
          </a:stretch>
        </p:blipFill>
        <p:spPr>
          <a:xfrm>
            <a:off x="3215640" y="1546860"/>
            <a:ext cx="5543550" cy="1628775"/>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6" name="文本框 5"/>
          <p:cNvSpPr txBox="1"/>
          <p:nvPr/>
        </p:nvSpPr>
        <p:spPr>
          <a:xfrm>
            <a:off x="1067435" y="3691255"/>
            <a:ext cx="9492615" cy="1753235"/>
          </a:xfrm>
          <a:prstGeom prst="rect">
            <a:avLst/>
          </a:prstGeom>
          <a:noFill/>
        </p:spPr>
        <p:txBody>
          <a:bodyPr wrap="square" rtlCol="0">
            <a:spAutoFit/>
          </a:bodyPr>
          <a:p>
            <a:r>
              <a:rPr lang="zh-CN" altLang="en-US"/>
              <a:t>开启选项：-XX:+UseG1GC</a:t>
            </a:r>
            <a:endParaRPr lang="zh-CN" altLang="en-US"/>
          </a:p>
          <a:p>
            <a:endParaRPr lang="zh-CN" altLang="en-US"/>
          </a:p>
          <a:p>
            <a:r>
              <a:rPr lang="zh-CN" altLang="en-US"/>
              <a:t>有</a:t>
            </a:r>
            <a:r>
              <a:rPr lang="en-US" altLang="zh-CN"/>
              <a:t>3</a:t>
            </a:r>
            <a:r>
              <a:rPr lang="zh-CN" altLang="en-US"/>
              <a:t>种类型的</a:t>
            </a:r>
            <a:r>
              <a:rPr lang="en-US" altLang="zh-CN"/>
              <a:t>gc</a:t>
            </a:r>
            <a:endParaRPr lang="zh-CN" altLang="en-US"/>
          </a:p>
          <a:p>
            <a:r>
              <a:t>young gc</a:t>
            </a:r>
          </a:p>
          <a:p>
            <a:r>
              <a:rPr lang="en-US"/>
              <a:t>mixed gc</a:t>
            </a:r>
            <a:endParaRPr lang="en-US"/>
          </a:p>
          <a:p>
            <a:r>
              <a:rPr lang="en-US"/>
              <a:t>full gc</a:t>
            </a:r>
            <a:endParaRPr lang="en-US"/>
          </a:p>
        </p:txBody>
      </p:sp>
      <p:pic>
        <p:nvPicPr>
          <p:cNvPr id="4" name="图片 3"/>
          <p:cNvPicPr>
            <a:picLocks noChangeAspect="1"/>
          </p:cNvPicPr>
          <p:nvPr/>
        </p:nvPicPr>
        <p:blipFill>
          <a:blip r:embed="rId1"/>
          <a:stretch>
            <a:fillRect/>
          </a:stretch>
        </p:blipFill>
        <p:spPr>
          <a:xfrm>
            <a:off x="2423795" y="1211580"/>
            <a:ext cx="7343775" cy="160972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3" name="文本框 2"/>
          <p:cNvSpPr txBox="1"/>
          <p:nvPr/>
        </p:nvSpPr>
        <p:spPr>
          <a:xfrm>
            <a:off x="632460" y="1447165"/>
            <a:ext cx="10926445" cy="4399915"/>
          </a:xfrm>
          <a:prstGeom prst="rect">
            <a:avLst/>
          </a:prstGeom>
          <a:noFill/>
        </p:spPr>
        <p:txBody>
          <a:bodyPr wrap="square" rtlCol="0">
            <a:spAutoFit/>
          </a:bodyPr>
          <a:p>
            <a:r>
              <a:rPr lang="en-US" altLang="zh-CN" sz="2000"/>
              <a:t>1. </a:t>
            </a:r>
            <a:r>
              <a:rPr lang="zh-CN" altLang="en-US" sz="2000"/>
              <a:t>young gc</a:t>
            </a:r>
            <a:r>
              <a:rPr lang="en-US" altLang="zh-CN" sz="2000"/>
              <a:t>: </a:t>
            </a:r>
            <a:r>
              <a:rPr lang="zh-CN" altLang="en-US" sz="2000"/>
              <a:t>发生在年轻代的GC算法，一般对象</a:t>
            </a:r>
            <a:r>
              <a:rPr lang="en-US" altLang="zh-CN" sz="2000"/>
              <a:t>(</a:t>
            </a:r>
            <a:r>
              <a:rPr lang="zh-CN" altLang="en-US" sz="2000"/>
              <a:t>除了巨型对象</a:t>
            </a:r>
            <a:r>
              <a:rPr lang="en-US" altLang="zh-CN" sz="2000"/>
              <a:t>)</a:t>
            </a:r>
            <a:r>
              <a:rPr lang="zh-CN" altLang="en-US" sz="2000"/>
              <a:t>都是在eden region中分配内存，当所有eden region耗尽无法申请内存时，就会触发一次young gc，这种触发机制和其他收集器的young gc差不多，执行完一次young gc，活跃对象会被拷贝到survivor region或者晋升到old region中，空闲的region会被放入空闲列表中，等待下次被使用。</a:t>
            </a:r>
            <a:endParaRPr lang="zh-CN" altLang="en-US" sz="2000"/>
          </a:p>
          <a:p>
            <a:endParaRPr lang="zh-CN" altLang="en-US" sz="2000"/>
          </a:p>
          <a:p>
            <a:r>
              <a:rPr lang="en-US" altLang="zh-CN" sz="2000"/>
              <a:t>2. </a:t>
            </a:r>
            <a:r>
              <a:rPr lang="zh-CN" altLang="en-US" sz="2000"/>
              <a:t>mixed gc: 当越来越多的对象晋升到老年代old region时，为了避免堆内存被耗尽，虚拟机会触发一个混合的垃圾收集器，即mixed gc，该算法并不是一个old gc，除了回收整个young region，还会回收一部分的old region，这里需要注意：是部分老年代，而不是全部老年代，可以选择哪些old region进行收集，从而可以对垃圾回收的耗时时间进行控制</a:t>
            </a:r>
            <a:r>
              <a:rPr lang="zh-CN" altLang="en-US" sz="2000">
                <a:sym typeface="+mn-ea"/>
              </a:rPr>
              <a:t>，</a:t>
            </a:r>
            <a:r>
              <a:rPr lang="zh-CN" altLang="en-US" sz="2000"/>
              <a:t>mixed gc中也有一个阈值参数 -XX:InitiatingHeapOccupancyPercent，当整个堆的使用率达到该阈值时，会触发一次mixed gc，该阀值基于整个堆的使用率,而不只是某一代内存的使用比例。值为 0 则表示一直执行GC循环。默认值为 45 (例如, 堆空间使用了45%)。</a:t>
            </a:r>
            <a:endParaRPr lang="zh-CN" altLang="en-US" sz="2000"/>
          </a:p>
          <a:p>
            <a:endParaRPr lang="zh-CN" altLang="en-US" sz="2000"/>
          </a:p>
          <a:p>
            <a:r>
              <a:rPr lang="en-US" altLang="zh-CN" sz="2000"/>
              <a:t>3. </a:t>
            </a:r>
            <a:r>
              <a:rPr lang="zh-CN" altLang="en-US" sz="2000"/>
              <a:t>full gc: mixed gc来不及回收，导致老年代被填满，就会触发一次full gc(单线程执行的serial old gc)。</a:t>
            </a:r>
            <a:endParaRPr lang="zh-CN" altLang="en-US" sz="20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G1收集器</a:t>
            </a:r>
            <a:endParaRPr lang="en-US" altLang="zh-CN" dirty="0"/>
          </a:p>
        </p:txBody>
      </p:sp>
      <p:sp>
        <p:nvSpPr>
          <p:cNvPr id="6" name="文本框 5"/>
          <p:cNvSpPr txBox="1"/>
          <p:nvPr/>
        </p:nvSpPr>
        <p:spPr>
          <a:xfrm>
            <a:off x="1067435" y="3691255"/>
            <a:ext cx="9492615" cy="1753235"/>
          </a:xfrm>
          <a:prstGeom prst="rect">
            <a:avLst/>
          </a:prstGeom>
          <a:noFill/>
        </p:spPr>
        <p:txBody>
          <a:bodyPr wrap="square" rtlCol="0">
            <a:spAutoFit/>
          </a:bodyPr>
          <a:p>
            <a:r>
              <a:rPr lang="zh-CN" altLang="en-US"/>
              <a:t>开启选项：-XX:+UseG1GC</a:t>
            </a:r>
            <a:endParaRPr lang="zh-CN" altLang="en-US"/>
          </a:p>
          <a:p>
            <a:endParaRPr lang="zh-CN" altLang="en-US"/>
          </a:p>
          <a:p>
            <a:r>
              <a:rPr lang="zh-CN" altLang="en-US"/>
              <a:t>有</a:t>
            </a:r>
            <a:r>
              <a:rPr lang="en-US" altLang="zh-CN"/>
              <a:t>3</a:t>
            </a:r>
            <a:r>
              <a:rPr lang="zh-CN" altLang="en-US"/>
              <a:t>种类型的</a:t>
            </a:r>
            <a:r>
              <a:rPr lang="en-US" altLang="zh-CN"/>
              <a:t>gc</a:t>
            </a:r>
            <a:endParaRPr lang="zh-CN" altLang="en-US"/>
          </a:p>
          <a:p>
            <a:r>
              <a:t>young gc</a:t>
            </a:r>
          </a:p>
          <a:p>
            <a:r>
              <a:rPr lang="en-US"/>
              <a:t>mixed gc</a:t>
            </a:r>
            <a:endParaRPr lang="en-US"/>
          </a:p>
          <a:p>
            <a:r>
              <a:rPr lang="en-US"/>
              <a:t>full gc</a:t>
            </a:r>
            <a:endParaRPr lang="en-US"/>
          </a:p>
        </p:txBody>
      </p:sp>
      <p:pic>
        <p:nvPicPr>
          <p:cNvPr id="4" name="图片 3"/>
          <p:cNvPicPr>
            <a:picLocks noChangeAspect="1"/>
          </p:cNvPicPr>
          <p:nvPr/>
        </p:nvPicPr>
        <p:blipFill>
          <a:blip r:embed="rId1"/>
          <a:stretch>
            <a:fillRect/>
          </a:stretch>
        </p:blipFill>
        <p:spPr>
          <a:xfrm>
            <a:off x="2423795" y="1211580"/>
            <a:ext cx="7343775" cy="1609725"/>
          </a:xfrm>
          <a:prstGeom prst="rect">
            <a:avLst/>
          </a:prstGeom>
        </p:spPr>
      </p:pic>
      <p:pic>
        <p:nvPicPr>
          <p:cNvPr id="5" name="图片 4"/>
          <p:cNvPicPr>
            <a:picLocks noChangeAspect="1"/>
          </p:cNvPicPr>
          <p:nvPr/>
        </p:nvPicPr>
        <p:blipFill>
          <a:blip r:embed="rId2"/>
          <a:stretch>
            <a:fillRect/>
          </a:stretch>
        </p:blipFill>
        <p:spPr>
          <a:xfrm>
            <a:off x="638175" y="2040255"/>
            <a:ext cx="11430000" cy="443865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200">
                <a:solidFill>
                  <a:schemeClr val="tx1"/>
                </a:solidFill>
                <a:sym typeface="+mn-ea"/>
              </a:rPr>
              <a:t>8</a:t>
            </a:r>
            <a:r>
              <a:rPr sz="3200">
                <a:solidFill>
                  <a:schemeClr val="tx1"/>
                </a:solidFill>
                <a:sym typeface="+mn-ea"/>
              </a:rPr>
              <a:t>.  垃圾收集机制</a:t>
            </a:r>
            <a:r>
              <a:rPr lang="en-US" sz="3200">
                <a:solidFill>
                  <a:schemeClr val="tx1"/>
                </a:solidFill>
                <a:sym typeface="+mn-ea"/>
              </a:rPr>
              <a:t>(GC)</a:t>
            </a:r>
            <a:endParaRPr sz="3200" b="1">
              <a:solidFill>
                <a:schemeClr val="tx1"/>
              </a:solidFill>
            </a:endParaRPr>
          </a:p>
          <a:p>
            <a:r>
              <a:rPr sz="3600" b="1">
                <a:solidFill>
                  <a:srgbClr val="FF0000"/>
                </a:solidFill>
              </a:rPr>
              <a:t>9.  </a:t>
            </a:r>
            <a:r>
              <a:rPr lang="zh-CN" sz="3600" b="1">
                <a:solidFill>
                  <a:srgbClr val="FF0000"/>
                </a:solidFill>
              </a:rPr>
              <a:t>常见</a:t>
            </a:r>
            <a:r>
              <a:rPr sz="3600" b="1">
                <a:solidFill>
                  <a:srgbClr val="FF0000"/>
                </a:solidFill>
              </a:rPr>
              <a:t>配置参数说明</a:t>
            </a:r>
            <a:endParaRPr sz="3600" b="1">
              <a:solidFill>
                <a:srgbClr val="FF0000"/>
              </a:solidFill>
            </a:endParaRPr>
          </a:p>
          <a:p>
            <a:r>
              <a:rPr sz="3200"/>
              <a:t>10. 工具调优及查看运行状态</a:t>
            </a:r>
            <a:endParaRPr sz="32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性能参数</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功能开关</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性能参数</a:t>
            </a:r>
            <a:endParaRPr lang="en-US" altLang="zh-CN" dirty="0"/>
          </a:p>
        </p:txBody>
      </p:sp>
      <p:pic>
        <p:nvPicPr>
          <p:cNvPr id="10" name="图片 9"/>
          <p:cNvPicPr>
            <a:picLocks noChangeAspect="1"/>
          </p:cNvPicPr>
          <p:nvPr/>
        </p:nvPicPr>
        <p:blipFill>
          <a:blip r:embed="rId1"/>
          <a:stretch>
            <a:fillRect/>
          </a:stretch>
        </p:blipFill>
        <p:spPr>
          <a:xfrm>
            <a:off x="66675" y="1173480"/>
            <a:ext cx="12058650" cy="5648325"/>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目录</a:t>
            </a:r>
            <a:endParaRPr lang="zh-CN" dirty="0"/>
          </a:p>
        </p:txBody>
      </p:sp>
      <p:sp>
        <p:nvSpPr>
          <p:cNvPr id="3" name="文本框 2"/>
          <p:cNvSpPr txBox="1"/>
          <p:nvPr/>
        </p:nvSpPr>
        <p:spPr>
          <a:xfrm>
            <a:off x="325755" y="1211580"/>
            <a:ext cx="11539855" cy="5077460"/>
          </a:xfrm>
          <a:prstGeom prst="rect">
            <a:avLst/>
          </a:prstGeom>
          <a:noFill/>
        </p:spPr>
        <p:txBody>
          <a:bodyPr wrap="square" rtlCol="0">
            <a:spAutoFit/>
          </a:bodyPr>
          <a:p>
            <a:r>
              <a:rPr sz="3200">
                <a:sym typeface="+mn-ea"/>
              </a:rPr>
              <a:t>1.  概述</a:t>
            </a:r>
            <a:endParaRPr sz="3200"/>
          </a:p>
          <a:p>
            <a:r>
              <a:rPr sz="3200">
                <a:sym typeface="+mn-ea"/>
              </a:rPr>
              <a:t>2.  class文件结构</a:t>
            </a:r>
            <a:endParaRPr sz="3200"/>
          </a:p>
          <a:p>
            <a:r>
              <a:rPr sz="3200">
                <a:sym typeface="+mn-ea"/>
              </a:rPr>
              <a:t>3.  类加载机制</a:t>
            </a:r>
            <a:endParaRPr sz="3200">
              <a:solidFill>
                <a:schemeClr val="tx1"/>
              </a:solidFill>
            </a:endParaRPr>
          </a:p>
          <a:p>
            <a:r>
              <a:rPr lang="en-US" sz="3200">
                <a:sym typeface="+mn-ea"/>
              </a:rPr>
              <a:t>4</a:t>
            </a:r>
            <a:r>
              <a:rPr sz="3200">
                <a:sym typeface="+mn-ea"/>
              </a:rPr>
              <a:t>.  </a:t>
            </a:r>
            <a:r>
              <a:rPr lang="en-US" sz="3200">
                <a:sym typeface="+mn-ea"/>
              </a:rPr>
              <a:t>J</a:t>
            </a:r>
            <a:r>
              <a:rPr sz="3200">
                <a:sym typeface="+mn-ea"/>
              </a:rPr>
              <a:t>ava虚拟机内存结构(运行时数据区)</a:t>
            </a:r>
            <a:endParaRPr sz="3200">
              <a:solidFill>
                <a:schemeClr val="tx1"/>
              </a:solidFill>
            </a:endParaRPr>
          </a:p>
          <a:p>
            <a:r>
              <a:rPr lang="en-US" sz="3200">
                <a:sym typeface="+mn-ea"/>
              </a:rPr>
              <a:t>5</a:t>
            </a:r>
            <a:r>
              <a:rPr sz="3200">
                <a:sym typeface="+mn-ea"/>
              </a:rPr>
              <a:t>.  </a:t>
            </a:r>
            <a:r>
              <a:rPr lang="en-US" sz="3200">
                <a:sym typeface="+mn-ea"/>
              </a:rPr>
              <a:t>J</a:t>
            </a:r>
            <a:r>
              <a:rPr sz="3200">
                <a:sym typeface="+mn-ea"/>
              </a:rPr>
              <a:t>ava实例化</a:t>
            </a:r>
            <a:r>
              <a:rPr lang="zh-CN" sz="3200">
                <a:sym typeface="+mn-ea"/>
              </a:rPr>
              <a:t>及运行</a:t>
            </a:r>
            <a:r>
              <a:rPr sz="3200">
                <a:sym typeface="+mn-ea"/>
              </a:rPr>
              <a:t>过程</a:t>
            </a:r>
            <a:endParaRPr sz="3200">
              <a:solidFill>
                <a:schemeClr val="tx1"/>
              </a:solidFill>
            </a:endParaRPr>
          </a:p>
          <a:p>
            <a:r>
              <a:rPr sz="3200">
                <a:solidFill>
                  <a:schemeClr val="tx1"/>
                </a:solidFill>
              </a:rPr>
              <a:t>6.  </a:t>
            </a:r>
            <a:r>
              <a:rPr lang="en-US" sz="3200">
                <a:solidFill>
                  <a:schemeClr val="tx1"/>
                </a:solidFill>
              </a:rPr>
              <a:t>J</a:t>
            </a:r>
            <a:r>
              <a:rPr sz="3200">
                <a:solidFill>
                  <a:schemeClr val="tx1"/>
                </a:solidFill>
              </a:rPr>
              <a:t>ava虚拟机内存结构 vs </a:t>
            </a:r>
            <a:r>
              <a:rPr lang="en-US" sz="3200">
                <a:solidFill>
                  <a:schemeClr val="tx1"/>
                </a:solidFill>
              </a:rPr>
              <a:t>J</a:t>
            </a:r>
            <a:r>
              <a:rPr sz="3200">
                <a:solidFill>
                  <a:schemeClr val="tx1"/>
                </a:solidFill>
              </a:rPr>
              <a:t>ava内存模型</a:t>
            </a:r>
            <a:r>
              <a:rPr lang="en-US" altLang="zh-CN" sz="3200">
                <a:solidFill>
                  <a:schemeClr val="tx1"/>
                </a:solidFill>
              </a:rPr>
              <a:t>(JMM)</a:t>
            </a:r>
            <a:endParaRPr sz="3200">
              <a:solidFill>
                <a:schemeClr val="tx1"/>
              </a:solidFill>
            </a:endParaRPr>
          </a:p>
          <a:p>
            <a:r>
              <a:rPr lang="en-US" sz="3200">
                <a:solidFill>
                  <a:schemeClr val="tx1"/>
                </a:solidFill>
              </a:rPr>
              <a:t>7</a:t>
            </a:r>
            <a:r>
              <a:rPr sz="3200">
                <a:solidFill>
                  <a:schemeClr val="tx1"/>
                </a:solidFill>
              </a:rPr>
              <a:t>.  sychronized</a:t>
            </a:r>
            <a:r>
              <a:rPr lang="zh-CN" sz="3200">
                <a:solidFill>
                  <a:schemeClr val="tx1"/>
                </a:solidFill>
              </a:rPr>
              <a:t>和</a:t>
            </a:r>
            <a:r>
              <a:rPr sz="3200">
                <a:solidFill>
                  <a:schemeClr val="tx1"/>
                </a:solidFill>
              </a:rPr>
              <a:t>volatile</a:t>
            </a:r>
            <a:r>
              <a:rPr lang="zh-CN" sz="3200">
                <a:solidFill>
                  <a:schemeClr val="tx1"/>
                </a:solidFill>
              </a:rPr>
              <a:t>关键字</a:t>
            </a:r>
            <a:r>
              <a:rPr sz="3200">
                <a:solidFill>
                  <a:schemeClr val="tx1"/>
                </a:solidFill>
              </a:rPr>
              <a:t>实现</a:t>
            </a:r>
            <a:endParaRPr sz="3200">
              <a:solidFill>
                <a:schemeClr val="tx1"/>
              </a:solidFill>
            </a:endParaRPr>
          </a:p>
          <a:p>
            <a:r>
              <a:rPr lang="en-US" sz="3200">
                <a:solidFill>
                  <a:schemeClr val="tx1"/>
                </a:solidFill>
                <a:sym typeface="+mn-ea"/>
              </a:rPr>
              <a:t>8</a:t>
            </a:r>
            <a:r>
              <a:rPr sz="3200">
                <a:solidFill>
                  <a:schemeClr val="tx1"/>
                </a:solidFill>
                <a:sym typeface="+mn-ea"/>
              </a:rPr>
              <a:t>.  垃圾收集机制</a:t>
            </a:r>
            <a:r>
              <a:rPr lang="en-US" sz="3200">
                <a:solidFill>
                  <a:schemeClr val="tx1"/>
                </a:solidFill>
                <a:sym typeface="+mn-ea"/>
              </a:rPr>
              <a:t>(GC)</a:t>
            </a:r>
            <a:endParaRPr sz="3200" b="1">
              <a:solidFill>
                <a:schemeClr val="tx1"/>
              </a:solidFill>
            </a:endParaRPr>
          </a:p>
          <a:p>
            <a:r>
              <a:rPr sz="3200">
                <a:solidFill>
                  <a:schemeClr val="tx1"/>
                </a:solidFill>
              </a:rPr>
              <a:t>9.  </a:t>
            </a:r>
            <a:r>
              <a:rPr lang="zh-CN" sz="3200">
                <a:solidFill>
                  <a:schemeClr val="tx1"/>
                </a:solidFill>
              </a:rPr>
              <a:t>常见</a:t>
            </a:r>
            <a:r>
              <a:rPr sz="3200">
                <a:solidFill>
                  <a:schemeClr val="tx1"/>
                </a:solidFill>
              </a:rPr>
              <a:t>配置参数说明</a:t>
            </a:r>
            <a:endParaRPr sz="3200">
              <a:solidFill>
                <a:schemeClr val="tx1"/>
              </a:solidFill>
            </a:endParaRPr>
          </a:p>
          <a:p>
            <a:r>
              <a:rPr sz="3600" b="1">
                <a:solidFill>
                  <a:srgbClr val="FF0000"/>
                </a:solidFill>
              </a:rPr>
              <a:t>10. 工具调优及查看运行状态</a:t>
            </a:r>
            <a:endParaRPr sz="3600" b="1">
              <a:solidFill>
                <a:srgbClr val="FF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相关工具和资料</a:t>
            </a:r>
            <a:endParaRPr lang="zh-CN" dirty="0"/>
          </a:p>
        </p:txBody>
      </p:sp>
      <p:sp>
        <p:nvSpPr>
          <p:cNvPr id="6" name="文本框 5"/>
          <p:cNvSpPr txBox="1"/>
          <p:nvPr/>
        </p:nvSpPr>
        <p:spPr>
          <a:xfrm>
            <a:off x="372745" y="1102360"/>
            <a:ext cx="11320145" cy="5631180"/>
          </a:xfrm>
          <a:prstGeom prst="rect">
            <a:avLst/>
          </a:prstGeom>
          <a:noFill/>
        </p:spPr>
        <p:txBody>
          <a:bodyPr wrap="square" rtlCol="0">
            <a:spAutoFit/>
          </a:bodyPr>
          <a:p>
            <a:r>
              <a:rPr lang="en-US" altLang="zh-CN" sz="2400"/>
              <a:t>1. </a:t>
            </a:r>
            <a:r>
              <a:rPr lang="zh-CN" altLang="en-US" sz="2400"/>
              <a:t>生成</a:t>
            </a:r>
            <a:r>
              <a:rPr lang="en-US" altLang="zh-CN" sz="2400"/>
              <a:t>JVM</a:t>
            </a:r>
            <a:r>
              <a:rPr lang="zh-CN" altLang="en-US" sz="2400"/>
              <a:t>汇编命令</a:t>
            </a:r>
            <a:r>
              <a:rPr lang="en-US" altLang="zh-CN" sz="2400">
                <a:sym typeface="+mn-ea"/>
              </a:rPr>
              <a:t>：</a:t>
            </a:r>
            <a:r>
              <a:rPr lang="en-US" altLang="zh-CN" sz="2400"/>
              <a:t>javap                   Idea插件：jclasslib查看字节码</a:t>
            </a:r>
            <a:endParaRPr lang="en-US" altLang="zh-CN" sz="2400"/>
          </a:p>
          <a:p>
            <a:r>
              <a:rPr lang="en-US" altLang="zh-CN" sz="2400"/>
              <a:t>2. 反汇编器(</a:t>
            </a:r>
            <a:r>
              <a:rPr lang="zh-CN" altLang="zh-CN" sz="2400"/>
              <a:t>生成汇编</a:t>
            </a:r>
            <a:r>
              <a:rPr lang="en-US" altLang="zh-CN" sz="2400"/>
              <a:t>)</a:t>
            </a:r>
            <a:r>
              <a:rPr lang="en-US" altLang="zh-CN" sz="2400">
                <a:sym typeface="+mn-ea"/>
              </a:rPr>
              <a:t>：</a:t>
            </a:r>
            <a:r>
              <a:rPr lang="en-US" altLang="zh-CN" sz="2400"/>
              <a:t>hsdis(HotSpot disassembler)</a:t>
            </a:r>
            <a:endParaRPr lang="en-US" altLang="zh-CN" sz="2400"/>
          </a:p>
          <a:p>
            <a:r>
              <a:rPr lang="en-US" altLang="zh-CN" sz="2400"/>
              <a:t>3. </a:t>
            </a:r>
            <a:r>
              <a:rPr lang="zh-CN" altLang="en-US" sz="2400"/>
              <a:t>图形化的</a:t>
            </a:r>
            <a:r>
              <a:rPr lang="en-US" altLang="zh-CN" sz="2400">
                <a:sym typeface="+mn-ea"/>
              </a:rPr>
              <a:t>反汇编器</a:t>
            </a:r>
            <a:r>
              <a:rPr lang="en-US" altLang="zh-CN" sz="2400">
                <a:sym typeface="+mn-ea"/>
              </a:rPr>
              <a:t>：</a:t>
            </a:r>
            <a:r>
              <a:rPr lang="en-US" altLang="zh-CN" sz="2400">
                <a:sym typeface="+mn-ea"/>
              </a:rPr>
              <a:t>jitwatch</a:t>
            </a:r>
            <a:endParaRPr lang="en-US" altLang="zh-CN" sz="2400">
              <a:sym typeface="+mn-ea"/>
            </a:endParaRPr>
          </a:p>
          <a:p>
            <a:r>
              <a:rPr lang="en-US" altLang="zh-CN" sz="2400">
                <a:sym typeface="+mn-ea"/>
              </a:rPr>
              <a:t>4. 探索HotSpot VM的运行时数据</a:t>
            </a:r>
            <a:r>
              <a:rPr lang="en-US" altLang="zh-CN" sz="2400">
                <a:sym typeface="+mn-ea"/>
              </a:rPr>
              <a:t>：</a:t>
            </a:r>
            <a:r>
              <a:rPr lang="en-US" altLang="zh-CN" sz="2400">
                <a:sym typeface="+mn-ea"/>
              </a:rPr>
              <a:t>HSDB(Hotspot Debugger)</a:t>
            </a:r>
            <a:endParaRPr lang="en-US" altLang="zh-CN" sz="2400">
              <a:sym typeface="+mn-ea"/>
            </a:endParaRPr>
          </a:p>
          <a:p>
            <a:r>
              <a:rPr lang="en-US" altLang="zh-CN" sz="2400">
                <a:sym typeface="+mn-ea"/>
              </a:rPr>
              <a:t>5. </a:t>
            </a:r>
            <a:r>
              <a:rPr lang="zh-CN" altLang="zh-CN" sz="2400">
                <a:sym typeface="+mn-ea"/>
              </a:rPr>
              <a:t>反编译工具</a:t>
            </a:r>
            <a:r>
              <a:rPr lang="en-US" altLang="zh-CN" sz="2400">
                <a:sym typeface="+mn-ea"/>
              </a:rPr>
              <a:t>：</a:t>
            </a:r>
            <a:r>
              <a:rPr lang="en-US" altLang="zh-CN" sz="2400">
                <a:sym typeface="+mn-ea"/>
              </a:rPr>
              <a:t>JD-GUI</a:t>
            </a:r>
            <a:endParaRPr lang="en-US" altLang="zh-CN" sz="2400"/>
          </a:p>
          <a:p>
            <a:r>
              <a:rPr lang="en-US" altLang="zh-CN" sz="2400"/>
              <a:t>6.  Java</a:t>
            </a:r>
            <a:r>
              <a:rPr lang="zh-CN" altLang="zh-CN" sz="2400"/>
              <a:t>手动实现</a:t>
            </a:r>
            <a:r>
              <a:rPr lang="en-US" altLang="zh-CN" sz="2400"/>
              <a:t>Java</a:t>
            </a:r>
            <a:r>
              <a:rPr lang="zh-CN" altLang="en-US" sz="2400"/>
              <a:t>编译器</a:t>
            </a:r>
            <a:r>
              <a:rPr lang="en-US" altLang="zh-CN" sz="2400"/>
              <a:t>(</a:t>
            </a:r>
            <a:r>
              <a:rPr lang="zh-CN" altLang="zh-CN" sz="2400"/>
              <a:t>需要有编译原理的基础</a:t>
            </a:r>
            <a:r>
              <a:rPr lang="en-US" altLang="zh-CN" sz="2400"/>
              <a:t>)</a:t>
            </a:r>
            <a:endParaRPr lang="zh-CN" altLang="en-US" sz="2400"/>
          </a:p>
          <a:p>
            <a:r>
              <a:rPr lang="zh-CN" altLang="en-US" sz="2400"/>
              <a:t>文章：https://blog.csdn.net/tyler_download/article/details/50668983/</a:t>
            </a:r>
            <a:endParaRPr lang="zh-CN" altLang="en-US" sz="2400"/>
          </a:p>
          <a:p>
            <a:r>
              <a:rPr lang="zh-CN" altLang="en-US" sz="2400"/>
              <a:t>视频：https://www.bilibili.com/video/av32892943?t=264</a:t>
            </a:r>
            <a:endParaRPr lang="zh-CN" altLang="en-US" sz="2400"/>
          </a:p>
          <a:p>
            <a:r>
              <a:rPr lang="zh-CN" altLang="en-US" sz="2400"/>
              <a:t>http://v.youku.com/v_show/id_XMTQ3NTQwMDkxMg==.html?from=s1.8-1-1.2</a:t>
            </a:r>
            <a:endParaRPr lang="zh-CN" altLang="en-US" sz="2400"/>
          </a:p>
          <a:p>
            <a:r>
              <a:rPr lang="zh-CN" altLang="en-US" sz="2400"/>
              <a:t>http://study.163.com/course/courseLearn.htm?courseId=1002830012#/learn/video?lessonId=1003210101&amp;courseId=1002830012</a:t>
            </a:r>
            <a:endParaRPr lang="zh-CN" altLang="en-US" sz="2400"/>
          </a:p>
          <a:p>
            <a:r>
              <a:rPr lang="en-US" altLang="zh-CN" sz="2400"/>
              <a:t>7. </a:t>
            </a:r>
            <a:r>
              <a:rPr lang="zh-CN" altLang="en-US" sz="2400"/>
              <a:t>书籍：《自己动手写java虚拟机》</a:t>
            </a:r>
            <a:r>
              <a:rPr lang="en-US" altLang="zh-CN" sz="2400"/>
              <a:t>java</a:t>
            </a:r>
            <a:r>
              <a:rPr lang="zh-CN" altLang="en-US" sz="2400"/>
              <a:t>实现：</a:t>
            </a:r>
            <a:r>
              <a:rPr lang="en-US" altLang="zh-CN" sz="2400"/>
              <a:t>https://github.com/fuzhengwei/itstack-demo-jvm</a:t>
            </a:r>
            <a:endParaRPr lang="en-US" altLang="zh-CN" sz="2400"/>
          </a:p>
          <a:p>
            <a:r>
              <a:rPr lang="en-US" altLang="zh-CN" sz="2400"/>
              <a:t>8. </a:t>
            </a:r>
            <a:r>
              <a:rPr lang="zh-CN" altLang="en-US" sz="2400"/>
              <a:t>官网：https://docs.oracle.com/javase/specs/index.html</a:t>
            </a:r>
            <a:endParaRPr lang="zh-CN" altLang="en-US" sz="2400"/>
          </a:p>
          <a:p>
            <a:r>
              <a:rPr lang="en-US" altLang="zh-CN" sz="2400"/>
              <a:t>9. </a:t>
            </a:r>
            <a:r>
              <a:rPr lang="zh-CN" altLang="en-US" sz="2400"/>
              <a:t>博客：</a:t>
            </a:r>
            <a:r>
              <a:rPr lang="en-US" altLang="zh-CN" sz="2400"/>
              <a:t>https://www.iteye.com/blog/user/rednaxelafx</a:t>
            </a:r>
            <a:endParaRPr lang="en-US" altLang="zh-CN"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41f1e3bf-f93b-4ec3-a7e7-baaba67fa75f}"/>
</p:tagLst>
</file>

<file path=ppt/tags/tag3.xml><?xml version="1.0" encoding="utf-8"?>
<p:tagLst xmlns:p="http://schemas.openxmlformats.org/presentationml/2006/main">
  <p:tag name="KSO_WM_UNIT_TABLE_BEAUTIFY" val="smartTable{6c0585ed-59de-4b5a-b4f7-50baf40206bc}"/>
</p:tagLst>
</file>

<file path=ppt/tags/tag4.xml><?xml version="1.0" encoding="utf-8"?>
<p:tagLst xmlns:p="http://schemas.openxmlformats.org/presentationml/2006/main">
  <p:tag name="KSO_WM_UNIT_TABLE_BEAUTIFY" val="smartTable{ec8cca1c-981b-4628-a0b6-2b14e03abeae}"/>
</p:tagLst>
</file>

<file path=ppt/tags/tag5.xml><?xml version="1.0" encoding="utf-8"?>
<p:tagLst xmlns:p="http://schemas.openxmlformats.org/presentationml/2006/main">
  <p:tag name="KSO_WM_UNIT_TABLE_BEAUTIFY" val="smartTable{3097c650-cceb-4bf1-aaed-ccc19b6eea19}"/>
</p:tagLst>
</file>

<file path=ppt/tags/tag6.xml><?xml version="1.0" encoding="utf-8"?>
<p:tagLst xmlns:p="http://schemas.openxmlformats.org/presentationml/2006/main">
  <p:tag name="KSO_WM_UNIT_TABLE_BEAUTIFY" val="smartTable{2d499545-38e6-4255-9bf0-ca5d88af4529}"/>
</p:tagLst>
</file>

<file path=ppt/tags/tag7.xml><?xml version="1.0" encoding="utf-8"?>
<p:tagLst xmlns:p="http://schemas.openxmlformats.org/presentationml/2006/main">
  <p:tag name="KSO_WM_UNIT_TABLE_BEAUTIFY" val="smartTable{bc9ef744-53ca-4478-b018-8f3509eb6b6d}"/>
</p:tagLst>
</file>

<file path=ppt/tags/tag8.xml><?xml version="1.0" encoding="utf-8"?>
<p:tagLst xmlns:p="http://schemas.openxmlformats.org/presentationml/2006/main">
  <p:tag name="KSO_WM_UNIT_TABLE_BEAUTIFY" val="smartTable{fc327dde-4c74-478f-b6fc-4efe3e08c22a}"/>
  <p:tag name="TABLE_SKINIDX" val="0"/>
  <p:tag name="TABLE_ENCOLOR" val="#FFFFF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a:lstStyle>
        <a:defPPr>
          <a:defRPr lang="zh-CN" altLang="en-US"/>
        </a:defPPr>
      </a:lstStyle>
      <a:style>
        <a:lnRef idx="1">
          <a:schemeClr val="accent1"/>
        </a:lnRef>
        <a:fillRef idx="3">
          <a:schemeClr val="accent1"/>
        </a:fillRef>
        <a:effectRef idx="2">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18846</Words>
  <Application>WPS 演示</Application>
  <PresentationFormat>自定义</PresentationFormat>
  <Paragraphs>1566</Paragraphs>
  <Slides>100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0" baseType="lpstr">
      <vt:lpstr>Arial</vt:lpstr>
      <vt:lpstr>宋体</vt:lpstr>
      <vt:lpstr>Wingdings</vt:lpstr>
      <vt:lpstr>微软雅黑</vt:lpstr>
      <vt:lpstr>Arial Unicode MS</vt:lpstr>
      <vt:lpstr>Calibri Light</vt:lpstr>
      <vt:lpstr>Calibri</vt:lpstr>
      <vt:lpstr>Wingdings</vt:lpstr>
      <vt:lpstr>Office 主题</vt:lpstr>
      <vt:lpstr>Package</vt:lpstr>
      <vt:lpstr>Java虚拟机实现从深入到放弃</vt:lpstr>
      <vt:lpstr>目录</vt:lpstr>
      <vt:lpstr>Java虚拟机相关的问题？</vt:lpstr>
      <vt:lpstr>为什么要学习Java虚拟机</vt:lpstr>
      <vt:lpstr>Java虚拟机为什么不容易学好</vt:lpstr>
      <vt:lpstr>Java虚拟机是什么？</vt:lpstr>
      <vt:lpstr>Java虚拟机-语言无关性</vt:lpstr>
      <vt:lpstr>Java虚拟机特征</vt:lpstr>
      <vt:lpstr>Java虚拟机架构</vt:lpstr>
      <vt:lpstr>Java虚拟机规范 vs Java虚拟机实现</vt:lpstr>
      <vt:lpstr>目录</vt:lpstr>
      <vt:lpstr>class文件的结构</vt:lpstr>
      <vt:lpstr>class文件的结构</vt:lpstr>
      <vt:lpstr>class文件的结构</vt:lpstr>
      <vt:lpstr>class文件的结构</vt:lpstr>
      <vt:lpstr>class文件的结构</vt:lpstr>
      <vt:lpstr>class文件的结构</vt:lpstr>
      <vt:lpstr>class文件翻译结果(部分)</vt:lpstr>
      <vt:lpstr>class文件的结构</vt:lpstr>
      <vt:lpstr>class文件的结构</vt:lpstr>
      <vt:lpstr>字节码查看器</vt:lpstr>
      <vt:lpstr>目录</vt:lpstr>
      <vt:lpstr>类加载</vt:lpstr>
      <vt:lpstr>类加载</vt:lpstr>
      <vt:lpstr>类加载-步骤1：加载</vt:lpstr>
      <vt:lpstr>类加载-步骤2：验证</vt:lpstr>
      <vt:lpstr>类加载-步骤3：准备</vt:lpstr>
      <vt:lpstr>类加载-步骤4：解析</vt:lpstr>
      <vt:lpstr>类加载-步骤5：初始化</vt:lpstr>
      <vt:lpstr>类加载</vt:lpstr>
      <vt:lpstr>类加载的方式</vt:lpstr>
      <vt:lpstr>类加载器类型</vt:lpstr>
      <vt:lpstr>类加载器类图关系</vt:lpstr>
      <vt:lpstr>类加载器-双亲委派模型</vt:lpstr>
      <vt:lpstr>类加载器-双亲委派模型</vt:lpstr>
      <vt:lpstr>类加载器-线程上下文类加载</vt:lpstr>
      <vt:lpstr>类加载器-线程上下文类加载</vt:lpstr>
      <vt:lpstr>类加载器-线程上下文类加载</vt:lpstr>
      <vt:lpstr>类加载器-线程上下文类加载</vt:lpstr>
      <vt:lpstr>目录</vt:lpstr>
      <vt:lpstr>Java虚拟机-HotSpot实现内存结构</vt:lpstr>
      <vt:lpstr>Java虚拟机-oop-klass对象模型</vt:lpstr>
      <vt:lpstr>Java虚拟机-oop-klass对象模型</vt:lpstr>
      <vt:lpstr>Java虚拟机-oop-klass对象模型</vt:lpstr>
      <vt:lpstr>Java虚拟机-oop</vt:lpstr>
      <vt:lpstr>Java虚拟机-oop-klass对象模型</vt:lpstr>
      <vt:lpstr>Java虚拟机-oop-klass对象模型</vt:lpstr>
      <vt:lpstr>Java虚拟机-oop-klass对象模型</vt:lpstr>
      <vt:lpstr>Java虚拟机-oop-klass对象模型</vt:lpstr>
      <vt:lpstr>Java虚拟机-元空间(MetaSpace)</vt:lpstr>
      <vt:lpstr>Java虚拟机-CodeCache</vt:lpstr>
      <vt:lpstr>Java虚拟机-堆(Heap)</vt:lpstr>
      <vt:lpstr>Java虚拟机-TLAB</vt:lpstr>
      <vt:lpstr>Java虚拟机-堆(Heap)</vt:lpstr>
      <vt:lpstr>Java虚拟机-Java对象所占内存的大小？</vt:lpstr>
      <vt:lpstr>Java虚拟机-关于压缩</vt:lpstr>
      <vt:lpstr>Java虚拟机-Java对象所占内存的大小？</vt:lpstr>
      <vt:lpstr>Java虚拟机-Java对象所占内存的大小？</vt:lpstr>
      <vt:lpstr>Java虚拟机-虚拟机栈(VM Stack)</vt:lpstr>
      <vt:lpstr>Java虚拟机-虚拟机栈(VM Stack)</vt:lpstr>
      <vt:lpstr>Java虚拟机-内存结构总结</vt:lpstr>
      <vt:lpstr>目录</vt:lpstr>
      <vt:lpstr>Java虚拟机启动过程</vt:lpstr>
      <vt:lpstr>类实例化过程</vt:lpstr>
      <vt:lpstr>类构造器和对象构造器-clinit方法和init方法</vt:lpstr>
      <vt:lpstr>字节码反汇编实例</vt:lpstr>
      <vt:lpstr>Java虚拟机指令集</vt:lpstr>
      <vt:lpstr>Java虚拟机内存结构</vt:lpstr>
      <vt:lpstr>Java虚拟机内存结构</vt:lpstr>
      <vt:lpstr>Java虚拟机内存结构</vt:lpstr>
      <vt:lpstr>Java虚拟机内存结构</vt:lpstr>
      <vt:lpstr>Java虚拟机内存结构</vt:lpstr>
      <vt:lpstr>对象分配内存流程</vt:lpstr>
      <vt:lpstr>实例化对象的方式</vt:lpstr>
      <vt:lpstr>目录</vt:lpstr>
      <vt:lpstr>JMM(Java Memory Model)</vt:lpstr>
      <vt:lpstr>MESI协议(缓存一致性协议)</vt:lpstr>
      <vt:lpstr>JMM(Java Memory Model)</vt:lpstr>
      <vt:lpstr>JMM</vt:lpstr>
      <vt:lpstr>JMM</vt:lpstr>
      <vt:lpstr>目录</vt:lpstr>
      <vt:lpstr>GC-G1</vt:lpstr>
      <vt:lpstr>GC-G1</vt:lpstr>
      <vt:lpstr>目录</vt:lpstr>
      <vt:lpstr>JVM-Synchronized</vt:lpstr>
      <vt:lpstr>目录</vt:lpstr>
      <vt:lpstr>GC</vt:lpstr>
      <vt:lpstr>串行收集器</vt:lpstr>
      <vt:lpstr>并行收集器</vt:lpstr>
      <vt:lpstr>并发标记清除收集器</vt:lpstr>
      <vt:lpstr>G1收集器</vt:lpstr>
      <vt:lpstr>G1收集器</vt:lpstr>
      <vt:lpstr>G1收集器</vt:lpstr>
      <vt:lpstr>目录</vt:lpstr>
      <vt:lpstr>性能参数</vt:lpstr>
      <vt:lpstr>功能开关</vt:lpstr>
      <vt:lpstr>性能参数</vt:lpstr>
      <vt:lpstr>目录</vt:lpstr>
      <vt:lpstr>相关工具和资料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ZLJ</dc:creator>
  <cp:lastModifiedBy>Mars</cp:lastModifiedBy>
  <cp:revision>682</cp:revision>
  <dcterms:created xsi:type="dcterms:W3CDTF">2016-03-07T10:34:00Z</dcterms:created>
  <dcterms:modified xsi:type="dcterms:W3CDTF">2020-01-17T09:38:43Z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